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3"/>
  </p:notesMasterIdLst>
  <p:handoutMasterIdLst>
    <p:handoutMasterId r:id="rId34"/>
  </p:handoutMasterIdLst>
  <p:sldIdLst>
    <p:sldId id="256" r:id="rId2"/>
    <p:sldId id="257" r:id="rId3"/>
    <p:sldId id="1052" r:id="rId4"/>
    <p:sldId id="1109" r:id="rId5"/>
    <p:sldId id="1089" r:id="rId6"/>
    <p:sldId id="1115" r:id="rId7"/>
    <p:sldId id="1113" r:id="rId8"/>
    <p:sldId id="1095" r:id="rId9"/>
    <p:sldId id="1093" r:id="rId10"/>
    <p:sldId id="1114" r:id="rId11"/>
    <p:sldId id="1017" r:id="rId12"/>
    <p:sldId id="385" r:id="rId13"/>
    <p:sldId id="1122" r:id="rId14"/>
    <p:sldId id="1124" r:id="rId15"/>
    <p:sldId id="1004" r:id="rId16"/>
    <p:sldId id="1116" r:id="rId17"/>
    <p:sldId id="1118" r:id="rId18"/>
    <p:sldId id="1119" r:id="rId19"/>
    <p:sldId id="1121" r:id="rId20"/>
    <p:sldId id="1120" r:id="rId21"/>
    <p:sldId id="1009" r:id="rId22"/>
    <p:sldId id="1112" r:id="rId23"/>
    <p:sldId id="1117" r:id="rId24"/>
    <p:sldId id="1088" r:id="rId25"/>
    <p:sldId id="931" r:id="rId26"/>
    <p:sldId id="1007" r:id="rId27"/>
    <p:sldId id="1123" r:id="rId28"/>
    <p:sldId id="1008" r:id="rId29"/>
    <p:sldId id="932" r:id="rId30"/>
    <p:sldId id="941" r:id="rId31"/>
    <p:sldId id="513" r:id="rId3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4ED3E29-4223-032E-BA06-306CA5EC7A2A}" name="Jenny Black" initials="JB" userId="Jenny Black" providerId="None"/>
  <p188:author id="{11D82E65-C864-2119-4983-AD9DE355AD14}" name="Bowman, Robert" initials="RB" userId="S::Robert.Bowman@fldoe.org::2e49a8f1-01d3-4edc-9830-584c6036c622" providerId="AD"/>
  <p188:author id="{D0848FCE-1D17-F254-0065-612783F8E233}" name="Rebecca Stephens" initials="RS" userId="S::Rebecca.Stephens@fldoe.org::8a12772b-17bb-4046-aef8-621385b2f09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Nash, Lisa" initials="NL" lastIdx="1" clrIdx="0"/>
  <p:cmAuthor id="7" name="Jenny Black" initials="JB" lastIdx="25" clrIdx="7">
    <p:extLst>
      <p:ext uri="{19B8F6BF-5375-455C-9EA6-DF929625EA0E}">
        <p15:presenceInfo xmlns:p15="http://schemas.microsoft.com/office/powerpoint/2012/main" userId="Jenny Black" providerId="None"/>
      </p:ext>
    </p:extLst>
  </p:cmAuthor>
  <p:cmAuthor id="1" name="Bland, Kira" initials="BK" lastIdx="1" clrIdx="1">
    <p:extLst>
      <p:ext uri="{19B8F6BF-5375-455C-9EA6-DF929625EA0E}">
        <p15:presenceInfo xmlns:p15="http://schemas.microsoft.com/office/powerpoint/2012/main" userId="S-1-5-21-2011038089-1331910415-1862565094-8063" providerId="AD"/>
      </p:ext>
    </p:extLst>
  </p:cmAuthor>
  <p:cmAuthor id="2" name="Black, Jenny" initials="BJ" lastIdx="76" clrIdx="2">
    <p:extLst>
      <p:ext uri="{19B8F6BF-5375-455C-9EA6-DF929625EA0E}">
        <p15:presenceInfo xmlns:p15="http://schemas.microsoft.com/office/powerpoint/2012/main" userId="S-1-5-21-2011038089-1331910415-1862565094-16709" providerId="AD"/>
      </p:ext>
    </p:extLst>
  </p:cmAuthor>
  <p:cmAuthor id="3" name="Bowman, Robert" initials="BR" lastIdx="64" clrIdx="3">
    <p:extLst>
      <p:ext uri="{19B8F6BF-5375-455C-9EA6-DF929625EA0E}">
        <p15:presenceInfo xmlns:p15="http://schemas.microsoft.com/office/powerpoint/2012/main" userId="S-1-5-21-2011038089-1331910415-1862565094-58736" providerId="AD"/>
      </p:ext>
    </p:extLst>
  </p:cmAuthor>
  <p:cmAuthor id="4" name="Stephens, Rebecca" initials="SR" lastIdx="89" clrIdx="4">
    <p:extLst>
      <p:ext uri="{19B8F6BF-5375-455C-9EA6-DF929625EA0E}">
        <p15:presenceInfo xmlns:p15="http://schemas.microsoft.com/office/powerpoint/2012/main" userId="S-1-5-21-2011038089-1331910415-1862565094-52695" providerId="AD"/>
      </p:ext>
    </p:extLst>
  </p:cmAuthor>
  <p:cmAuthor id="5" name="Graverholt, Jessica" initials="GJ" lastIdx="12" clrIdx="5">
    <p:extLst>
      <p:ext uri="{19B8F6BF-5375-455C-9EA6-DF929625EA0E}">
        <p15:presenceInfo xmlns:p15="http://schemas.microsoft.com/office/powerpoint/2012/main" userId="S-1-5-21-2011038089-1331910415-1862565094-60962" providerId="AD"/>
      </p:ext>
    </p:extLst>
  </p:cmAuthor>
  <p:cmAuthor id="6" name="Robert Bowman" initials="RB" lastIdx="36" clrIdx="6">
    <p:extLst>
      <p:ext uri="{19B8F6BF-5375-455C-9EA6-DF929625EA0E}">
        <p15:presenceInfo xmlns:p15="http://schemas.microsoft.com/office/powerpoint/2012/main" userId="18d9977eecba210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8424"/>
    <a:srgbClr val="FFCCA1"/>
    <a:srgbClr val="E8F0F8"/>
    <a:srgbClr val="FF33CC"/>
    <a:srgbClr val="7DCEDF"/>
    <a:srgbClr val="536BAB"/>
    <a:srgbClr val="94B8DC"/>
    <a:srgbClr val="003366"/>
    <a:srgbClr val="336699"/>
    <a:srgbClr val="16A1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905" autoAdjust="0"/>
    <p:restoredTop sz="95033" autoAdjust="0"/>
  </p:normalViewPr>
  <p:slideViewPr>
    <p:cSldViewPr>
      <p:cViewPr varScale="1">
        <p:scale>
          <a:sx n="109" d="100"/>
          <a:sy n="109" d="100"/>
        </p:scale>
        <p:origin x="570" y="96"/>
      </p:cViewPr>
      <p:guideLst>
        <p:guide orient="horz" pos="2160"/>
        <p:guide pos="2880"/>
      </p:guideLst>
    </p:cSldViewPr>
  </p:slideViewPr>
  <p:outlineViewPr>
    <p:cViewPr>
      <p:scale>
        <a:sx n="33" d="100"/>
        <a:sy n="33" d="100"/>
      </p:scale>
      <p:origin x="0" y="-32904"/>
    </p:cViewPr>
  </p:outlineViewPr>
  <p:notesTextViewPr>
    <p:cViewPr>
      <p:scale>
        <a:sx n="1" d="1"/>
        <a:sy n="1" d="1"/>
      </p:scale>
      <p:origin x="0" y="0"/>
    </p:cViewPr>
  </p:notesTextViewPr>
  <p:sorterViewPr>
    <p:cViewPr>
      <p:scale>
        <a:sx n="160" d="100"/>
        <a:sy n="160" d="100"/>
      </p:scale>
      <p:origin x="0" y="-16854"/>
    </p:cViewPr>
  </p:sorterViewPr>
  <p:notesViewPr>
    <p:cSldViewPr>
      <p:cViewPr varScale="1">
        <p:scale>
          <a:sx n="85" d="100"/>
          <a:sy n="85" d="100"/>
        </p:scale>
        <p:origin x="-3786"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50"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2AB45D80-E48E-4E5C-BD4E-031F2FE3B619}" type="datetimeFigureOut">
              <a:rPr lang="en-US" smtClean="0"/>
              <a:t>2/13/2025</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0F73E3AE-3E6E-46AA-AF65-ADD825CC5085}" type="slidenum">
              <a:rPr lang="en-US" smtClean="0"/>
              <a:t>‹#›</a:t>
            </a:fld>
            <a:endParaRPr lang="en-US"/>
          </a:p>
        </p:txBody>
      </p:sp>
    </p:spTree>
    <p:extLst>
      <p:ext uri="{BB962C8B-B14F-4D97-AF65-F5344CB8AC3E}">
        <p14:creationId xmlns:p14="http://schemas.microsoft.com/office/powerpoint/2010/main" val="28721834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5A775AE2-0817-420A-82A8-E46F8091916E}" type="datetimeFigureOut">
              <a:rPr lang="en-US" smtClean="0"/>
              <a:t>2/13/2025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33675EB-FFF5-4648-B14D-508B4C423457}" type="slidenum">
              <a:rPr lang="en-US" smtClean="0"/>
              <a:t>‹#›</a:t>
            </a:fld>
            <a:endParaRPr lang="en-US"/>
          </a:p>
        </p:txBody>
      </p:sp>
    </p:spTree>
    <p:extLst>
      <p:ext uri="{BB962C8B-B14F-4D97-AF65-F5344CB8AC3E}">
        <p14:creationId xmlns:p14="http://schemas.microsoft.com/office/powerpoint/2010/main" val="148985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1</a:t>
            </a:fld>
            <a:endParaRPr lang="en-US" dirty="0"/>
          </a:p>
        </p:txBody>
      </p:sp>
    </p:spTree>
    <p:extLst>
      <p:ext uri="{BB962C8B-B14F-4D97-AF65-F5344CB8AC3E}">
        <p14:creationId xmlns:p14="http://schemas.microsoft.com/office/powerpoint/2010/main" val="17323617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3675EB-FFF5-4648-B14D-508B4C423457}" type="slidenum">
              <a:rPr lang="en-US" smtClean="0"/>
              <a:t>7</a:t>
            </a:fld>
            <a:endParaRPr lang="en-US"/>
          </a:p>
        </p:txBody>
      </p:sp>
    </p:spTree>
    <p:extLst>
      <p:ext uri="{BB962C8B-B14F-4D97-AF65-F5344CB8AC3E}">
        <p14:creationId xmlns:p14="http://schemas.microsoft.com/office/powerpoint/2010/main" val="2474613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31</a:t>
            </a:fld>
            <a:endParaRPr lang="en-US" dirty="0"/>
          </a:p>
        </p:txBody>
      </p:sp>
    </p:spTree>
    <p:extLst>
      <p:ext uri="{BB962C8B-B14F-4D97-AF65-F5344CB8AC3E}">
        <p14:creationId xmlns:p14="http://schemas.microsoft.com/office/powerpoint/2010/main" val="4007590004"/>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duotone>
              <a:prstClr val="black"/>
              <a:schemeClr val="accent6">
                <a:tint val="45000"/>
                <a:satMod val="400000"/>
              </a:schemeClr>
            </a:duotone>
            <a:extLst>
              <a:ext uri="{BEBA8EAE-BF5A-486C-A8C5-ECC9F3942E4B}">
                <a14:imgProps xmlns:a14="http://schemas.microsoft.com/office/drawing/2010/main">
                  <a14:imgLayer r:embed="rId3">
                    <a14:imgEffect>
                      <a14:brightnessContrast bright="40000" contrast="20000"/>
                    </a14:imgEffect>
                  </a14:imgLayer>
                </a14:imgProps>
              </a:ext>
            </a:extLst>
          </a:blip>
          <a:stretch>
            <a:fillRect/>
          </a:stretch>
        </p:blipFill>
        <p:spPr>
          <a:xfrm>
            <a:off x="4403" y="0"/>
            <a:ext cx="9153527" cy="1610254"/>
          </a:xfrm>
          <a:prstGeom prst="rect">
            <a:avLst/>
          </a:prstGeom>
          <a:solidFill>
            <a:srgbClr val="F48424"/>
          </a:solidFill>
        </p:spPr>
      </p:pic>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351526-07C4-4BC6-8B1A-7208761F523C}" type="slidenum">
              <a:rPr lang="en-US" smtClean="0"/>
              <a:t>‹#›</a:t>
            </a:fld>
            <a:endParaRPr lang="en-US"/>
          </a:p>
        </p:txBody>
      </p:sp>
      <p:cxnSp>
        <p:nvCxnSpPr>
          <p:cNvPr id="9" name="Straight Connector 8"/>
          <p:cNvCxnSpPr/>
          <p:nvPr userDrawn="1"/>
        </p:nvCxnSpPr>
        <p:spPr>
          <a:xfrm>
            <a:off x="0" y="1600200"/>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138053" y="340641"/>
            <a:ext cx="2886229" cy="971617"/>
          </a:xfrm>
          <a:prstGeom prst="rect">
            <a:avLst/>
          </a:prstGeom>
        </p:spPr>
      </p:pic>
    </p:spTree>
    <p:extLst>
      <p:ext uri="{BB962C8B-B14F-4D97-AF65-F5344CB8AC3E}">
        <p14:creationId xmlns:p14="http://schemas.microsoft.com/office/powerpoint/2010/main" val="23441784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351526-07C4-4BC6-8B1A-7208761F523C}" type="slidenum">
              <a:rPr lang="en-US" smtClean="0"/>
              <a:t>‹#›</a:t>
            </a:fld>
            <a:endParaRPr lang="en-US"/>
          </a:p>
        </p:txBody>
      </p:sp>
    </p:spTree>
    <p:extLst>
      <p:ext uri="{BB962C8B-B14F-4D97-AF65-F5344CB8AC3E}">
        <p14:creationId xmlns:p14="http://schemas.microsoft.com/office/powerpoint/2010/main" val="1930529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351526-07C4-4BC6-8B1A-7208761F523C}" type="slidenum">
              <a:rPr lang="en-US" smtClean="0"/>
              <a:t>‹#›</a:t>
            </a:fld>
            <a:endParaRPr lang="en-US"/>
          </a:p>
        </p:txBody>
      </p:sp>
    </p:spTree>
    <p:extLst>
      <p:ext uri="{BB962C8B-B14F-4D97-AF65-F5344CB8AC3E}">
        <p14:creationId xmlns:p14="http://schemas.microsoft.com/office/powerpoint/2010/main" val="1540290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duotone>
              <a:prstClr val="black"/>
              <a:schemeClr val="accent6">
                <a:tint val="45000"/>
                <a:satMod val="400000"/>
              </a:schemeClr>
            </a:duotone>
            <a:extLst>
              <a:ext uri="{BEBA8EAE-BF5A-486C-A8C5-ECC9F3942E4B}">
                <a14:imgProps xmlns:a14="http://schemas.microsoft.com/office/drawing/2010/main">
                  <a14:imgLayer r:embed="rId3">
                    <a14:imgEffect>
                      <a14:brightnessContrast bright="40000"/>
                    </a14:imgEffect>
                  </a14:imgLayer>
                </a14:imgProps>
              </a:ext>
            </a:extLst>
          </a:blip>
          <a:stretch>
            <a:fillRect/>
          </a:stretch>
        </p:blipFill>
        <p:spPr>
          <a:xfrm>
            <a:off x="-8467" y="-29368"/>
            <a:ext cx="9152467" cy="1628426"/>
          </a:xfrm>
          <a:prstGeom prst="rect">
            <a:avLst/>
          </a:prstGeom>
        </p:spPr>
      </p:pic>
      <p:sp>
        <p:nvSpPr>
          <p:cNvPr id="2" name="Title 1"/>
          <p:cNvSpPr>
            <a:spLocks noGrp="1"/>
          </p:cNvSpPr>
          <p:nvPr>
            <p:ph type="title"/>
          </p:nvPr>
        </p:nvSpPr>
        <p:spPr>
          <a:xfrm>
            <a:off x="228600" y="251619"/>
            <a:ext cx="6781800" cy="1096962"/>
          </a:xfrm>
        </p:spPr>
        <p:txBody>
          <a:bodyPr/>
          <a:lstStyle>
            <a:lvl1pPr algn="l">
              <a:defRPr b="1">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228600" y="1752601"/>
            <a:ext cx="8737092" cy="4343399"/>
          </a:xfrm>
        </p:spPr>
        <p:txBody>
          <a:bodyPr>
            <a:noAutofit/>
          </a:bodyPr>
          <a:lstStyle>
            <a:lvl1pPr>
              <a:lnSpc>
                <a:spcPct val="80000"/>
              </a:lnSpc>
              <a:spcBef>
                <a:spcPts val="600"/>
              </a:spcBef>
              <a:spcAft>
                <a:spcPts val="600"/>
              </a:spcAft>
              <a:defRPr/>
            </a:lvl1pPr>
            <a:lvl2pPr>
              <a:lnSpc>
                <a:spcPct val="80000"/>
              </a:lnSpc>
              <a:spcBef>
                <a:spcPts val="600"/>
              </a:spcBef>
              <a:spcAft>
                <a:spcPts val="600"/>
              </a:spcAft>
              <a:defRPr/>
            </a:lvl2pPr>
            <a:lvl3pPr>
              <a:lnSpc>
                <a:spcPct val="80000"/>
              </a:lnSpc>
              <a:spcBef>
                <a:spcPts val="600"/>
              </a:spcBef>
              <a:spcAft>
                <a:spcPts val="600"/>
              </a:spcAft>
              <a:defRPr/>
            </a:lvl3pPr>
            <a:lvl4pPr>
              <a:lnSpc>
                <a:spcPct val="80000"/>
              </a:lnSpc>
              <a:spcBef>
                <a:spcPts val="600"/>
              </a:spcBef>
              <a:spcAft>
                <a:spcPts val="600"/>
              </a:spcAft>
              <a:defRPr/>
            </a:lvl4pPr>
            <a:lvl5pPr>
              <a:lnSpc>
                <a:spcPct val="80000"/>
              </a:lnSpc>
              <a:spcBef>
                <a:spcPts val="600"/>
              </a:spcBef>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3124200" y="6324600"/>
            <a:ext cx="2895600" cy="365125"/>
          </a:xfrm>
        </p:spPr>
        <p:txBody>
          <a:bodyPr/>
          <a:lstStyle>
            <a:lvl1pPr algn="ctr">
              <a:defRPr/>
            </a:lvl1pPr>
          </a:lstStyle>
          <a:p>
            <a:fld id="{60F88D64-766A-45C3-93FE-3E1D3068B07A}" type="slidenum">
              <a:rPr lang="en-US" smtClean="0"/>
              <a:t>‹#›</a:t>
            </a:fld>
            <a:endParaRPr lang="en-US" dirty="0"/>
          </a:p>
        </p:txBody>
      </p:sp>
      <p:pic>
        <p:nvPicPr>
          <p:cNvPr id="8" name="Picture 2" descr="http://intranet.fldoe.org/Communications/images/fdoelogocolor.jpg"/>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l="139" r="-1"/>
          <a:stretch/>
        </p:blipFill>
        <p:spPr bwMode="auto">
          <a:xfrm>
            <a:off x="76200" y="6172200"/>
            <a:ext cx="2209800" cy="64049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userDrawn="1"/>
        </p:nvCxnSpPr>
        <p:spPr>
          <a:xfrm>
            <a:off x="0" y="1600200"/>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467600" y="6249543"/>
            <a:ext cx="1476700" cy="497115"/>
          </a:xfrm>
          <a:prstGeom prst="rect">
            <a:avLst/>
          </a:prstGeom>
        </p:spPr>
      </p:pic>
    </p:spTree>
    <p:extLst>
      <p:ext uri="{BB962C8B-B14F-4D97-AF65-F5344CB8AC3E}">
        <p14:creationId xmlns:p14="http://schemas.microsoft.com/office/powerpoint/2010/main" val="2242887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351526-07C4-4BC6-8B1A-7208761F523C}" type="slidenum">
              <a:rPr lang="en-US" smtClean="0"/>
              <a:t>‹#›</a:t>
            </a:fld>
            <a:endParaRPr lang="en-US"/>
          </a:p>
        </p:txBody>
      </p:sp>
    </p:spTree>
    <p:extLst>
      <p:ext uri="{BB962C8B-B14F-4D97-AF65-F5344CB8AC3E}">
        <p14:creationId xmlns:p14="http://schemas.microsoft.com/office/powerpoint/2010/main" val="3153594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351526-07C4-4BC6-8B1A-7208761F523C}" type="slidenum">
              <a:rPr lang="en-US" smtClean="0"/>
              <a:t>‹#›</a:t>
            </a:fld>
            <a:endParaRPr lang="en-US"/>
          </a:p>
        </p:txBody>
      </p:sp>
    </p:spTree>
    <p:extLst>
      <p:ext uri="{BB962C8B-B14F-4D97-AF65-F5344CB8AC3E}">
        <p14:creationId xmlns:p14="http://schemas.microsoft.com/office/powerpoint/2010/main" val="531540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351526-07C4-4BC6-8B1A-7208761F523C}" type="slidenum">
              <a:rPr lang="en-US" smtClean="0"/>
              <a:t>‹#›</a:t>
            </a:fld>
            <a:endParaRPr lang="en-US"/>
          </a:p>
        </p:txBody>
      </p:sp>
    </p:spTree>
    <p:extLst>
      <p:ext uri="{BB962C8B-B14F-4D97-AF65-F5344CB8AC3E}">
        <p14:creationId xmlns:p14="http://schemas.microsoft.com/office/powerpoint/2010/main" val="3053278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351526-07C4-4BC6-8B1A-7208761F523C}" type="slidenum">
              <a:rPr lang="en-US" smtClean="0"/>
              <a:t>‹#›</a:t>
            </a:fld>
            <a:endParaRPr lang="en-US"/>
          </a:p>
        </p:txBody>
      </p:sp>
    </p:spTree>
    <p:extLst>
      <p:ext uri="{BB962C8B-B14F-4D97-AF65-F5344CB8AC3E}">
        <p14:creationId xmlns:p14="http://schemas.microsoft.com/office/powerpoint/2010/main" val="3818608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351526-07C4-4BC6-8B1A-7208761F523C}" type="slidenum">
              <a:rPr lang="en-US" smtClean="0"/>
              <a:t>‹#›</a:t>
            </a:fld>
            <a:endParaRPr lang="en-US"/>
          </a:p>
        </p:txBody>
      </p:sp>
    </p:spTree>
    <p:extLst>
      <p:ext uri="{BB962C8B-B14F-4D97-AF65-F5344CB8AC3E}">
        <p14:creationId xmlns:p14="http://schemas.microsoft.com/office/powerpoint/2010/main" val="3307030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351526-07C4-4BC6-8B1A-7208761F523C}" type="slidenum">
              <a:rPr lang="en-US" smtClean="0"/>
              <a:t>‹#›</a:t>
            </a:fld>
            <a:endParaRPr lang="en-US"/>
          </a:p>
        </p:txBody>
      </p:sp>
    </p:spTree>
    <p:extLst>
      <p:ext uri="{BB962C8B-B14F-4D97-AF65-F5344CB8AC3E}">
        <p14:creationId xmlns:p14="http://schemas.microsoft.com/office/powerpoint/2010/main" val="1963238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351526-07C4-4BC6-8B1A-7208761F523C}" type="slidenum">
              <a:rPr lang="en-US" smtClean="0"/>
              <a:t>‹#›</a:t>
            </a:fld>
            <a:endParaRPr lang="en-US"/>
          </a:p>
        </p:txBody>
      </p:sp>
    </p:spTree>
    <p:extLst>
      <p:ext uri="{BB962C8B-B14F-4D97-AF65-F5344CB8AC3E}">
        <p14:creationId xmlns:p14="http://schemas.microsoft.com/office/powerpoint/2010/main" val="3895314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351526-07C4-4BC6-8B1A-7208761F523C}" type="slidenum">
              <a:rPr lang="en-US" smtClean="0"/>
              <a:t>‹#›</a:t>
            </a:fld>
            <a:endParaRPr lang="en-US"/>
          </a:p>
        </p:txBody>
      </p:sp>
    </p:spTree>
    <p:extLst>
      <p:ext uri="{BB962C8B-B14F-4D97-AF65-F5344CB8AC3E}">
        <p14:creationId xmlns:p14="http://schemas.microsoft.com/office/powerpoint/2010/main" val="18840114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file:///\\A5008\data\Group_Folders\STAR\2025\Training\Spring%20&amp;%20Summer\MANUAL%202025%20Spring-Summer%20Test%20Administration%20Manual.pdf" TargetMode="External"/><Relationship Id="rId2" Type="http://schemas.openxmlformats.org/officeDocument/2006/relationships/hyperlink" Target="file:///\\A5008\data\Group_Folders\STAR\2025\Training\Spring%20&amp;%20Summer\GUIDE%202025%20Spring-Summer%20Accommodations%20Guide.pdf"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file:///\\A5008\data\Group_Folders\STAR\2025\Training\Spring%20&amp;%20Summer\GUIDE%202025%20Spring-Summer%20Accommodations%20Guide.pdf"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mailto:hrykard@ecsdfl.us"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fsassessments.org/resources/test-administration/forms/test-materials-chain-of-custody-for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file:///\\A5008\data\Group_Folders\STAR\2025\Training\Spring%20&amp;%20Summer\GUIDE%202025%20Spring-Summer%20DEI%20User%20Guide.pdf"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file:///\\A5008\data\Group_Folders\STAR\2025\Training\Spring%20&amp;%20Summer\GUIDE%202025%20Spring-Summer%20TIDE%20User%20Guide.pdf"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828799"/>
            <a:ext cx="8382000" cy="2514601"/>
          </a:xfrm>
        </p:spPr>
        <p:txBody>
          <a:bodyPr>
            <a:normAutofit/>
          </a:bodyPr>
          <a:lstStyle/>
          <a:p>
            <a:r>
              <a:rPr lang="en-US" dirty="0">
                <a:solidFill>
                  <a:schemeClr val="accent1">
                    <a:lumMod val="50000"/>
                  </a:schemeClr>
                </a:solidFill>
                <a:latin typeface="Calisto MT" panose="02040603050505030304" pitchFamily="18" charset="0"/>
                <a:ea typeface="Tahoma" panose="020B0604030504040204" pitchFamily="34" charset="0"/>
                <a:cs typeface="Tahoma" panose="020B0604030504040204" pitchFamily="34" charset="0"/>
              </a:rPr>
              <a:t>2024–2025</a:t>
            </a:r>
            <a:br>
              <a:rPr lang="en-US" dirty="0">
                <a:solidFill>
                  <a:schemeClr val="accent1">
                    <a:lumMod val="50000"/>
                  </a:schemeClr>
                </a:solidFill>
                <a:latin typeface="Calisto MT" panose="02040603050505030304" pitchFamily="18" charset="0"/>
                <a:ea typeface="Tahoma" panose="020B0604030504040204" pitchFamily="34" charset="0"/>
                <a:cs typeface="Tahoma" panose="020B0604030504040204" pitchFamily="34" charset="0"/>
              </a:rPr>
            </a:br>
            <a:r>
              <a:rPr lang="en-US" dirty="0">
                <a:solidFill>
                  <a:schemeClr val="accent1">
                    <a:lumMod val="50000"/>
                  </a:schemeClr>
                </a:solidFill>
                <a:latin typeface="Calisto MT" panose="02040603050505030304" pitchFamily="18" charset="0"/>
                <a:ea typeface="Tahoma" panose="020B0604030504040204" pitchFamily="34" charset="0"/>
                <a:cs typeface="Tahoma" panose="020B0604030504040204" pitchFamily="34" charset="0"/>
              </a:rPr>
              <a:t>Statewide Assessments</a:t>
            </a:r>
            <a:br>
              <a:rPr lang="en-US"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br>
            <a:endParaRPr lang="en-US"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3" name="Title 1"/>
          <p:cNvSpPr txBox="1">
            <a:spLocks/>
          </p:cNvSpPr>
          <p:nvPr/>
        </p:nvSpPr>
        <p:spPr>
          <a:xfrm>
            <a:off x="304800" y="3962400"/>
            <a:ext cx="8458200" cy="266699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1800" b="0" i="0" u="none" strike="noStrike" baseline="0" dirty="0">
              <a:latin typeface="Cambria" panose="02040503050406030204" pitchFamily="18" charset="0"/>
            </a:endParaRPr>
          </a:p>
          <a:p>
            <a:pPr algn="ctr"/>
            <a:r>
              <a:rPr lang="en-US" sz="3100" b="0" i="0" u="none" strike="noStrike" baseline="0" dirty="0">
                <a:latin typeface="Cambria" panose="02040503050406030204" pitchFamily="18" charset="0"/>
              </a:rPr>
              <a:t> </a:t>
            </a:r>
            <a:endParaRPr lang="en-US" sz="3100" b="0" i="0" u="none" strike="noStrike" baseline="0" dirty="0">
              <a:latin typeface="Tahoma" panose="020B0604030504040204" pitchFamily="34" charset="0"/>
              <a:ea typeface="Tahoma" panose="020B0604030504040204" pitchFamily="34" charset="0"/>
              <a:cs typeface="Tahoma" panose="020B0604030504040204" pitchFamily="34" charset="0"/>
            </a:endParaRPr>
          </a:p>
        </p:txBody>
      </p:sp>
      <p:sp>
        <p:nvSpPr>
          <p:cNvPr id="4" name="TextBox 3">
            <a:extLst>
              <a:ext uri="{FF2B5EF4-FFF2-40B4-BE49-F238E27FC236}">
                <a16:creationId xmlns:a16="http://schemas.microsoft.com/office/drawing/2014/main" id="{52C17507-9F58-4046-A1A3-7E5E1FD97B4A}"/>
              </a:ext>
            </a:extLst>
          </p:cNvPr>
          <p:cNvSpPr txBox="1"/>
          <p:nvPr/>
        </p:nvSpPr>
        <p:spPr>
          <a:xfrm>
            <a:off x="1521024" y="4343400"/>
            <a:ext cx="5858078" cy="1384995"/>
          </a:xfrm>
          <a:prstGeom prst="rect">
            <a:avLst/>
          </a:prstGeom>
          <a:noFill/>
        </p:spPr>
        <p:txBody>
          <a:bodyPr wrap="none" rtlCol="0">
            <a:spAutoFit/>
          </a:bodyPr>
          <a:lstStyle/>
          <a:p>
            <a:pPr algn="ctr"/>
            <a:r>
              <a:rPr lang="en-US" sz="2800" dirty="0">
                <a:latin typeface="Calisto MT" panose="02040603050505030304" pitchFamily="18" charset="0"/>
                <a:ea typeface="Tahoma" panose="020B0604030504040204" pitchFamily="34" charset="0"/>
                <a:cs typeface="Tahoma" panose="020B0604030504040204" pitchFamily="34" charset="0"/>
              </a:rPr>
              <a:t>Paper Based Accommodated Return</a:t>
            </a:r>
          </a:p>
          <a:p>
            <a:pPr algn="ctr"/>
            <a:r>
              <a:rPr lang="en-US" sz="2800" dirty="0">
                <a:latin typeface="Calisto MT" panose="02040603050505030304" pitchFamily="18" charset="0"/>
                <a:ea typeface="Tahoma" panose="020B0604030504040204" pitchFamily="34" charset="0"/>
                <a:cs typeface="Tahoma" panose="020B0604030504040204" pitchFamily="34" charset="0"/>
              </a:rPr>
              <a:t>District Coordinator/</a:t>
            </a:r>
          </a:p>
          <a:p>
            <a:pPr algn="ctr"/>
            <a:r>
              <a:rPr lang="en-US" sz="2800" dirty="0">
                <a:latin typeface="Calisto MT" panose="02040603050505030304" pitchFamily="18" charset="0"/>
                <a:ea typeface="Tahoma" panose="020B0604030504040204" pitchFamily="34" charset="0"/>
                <a:cs typeface="Tahoma" panose="020B0604030504040204" pitchFamily="34" charset="0"/>
              </a:rPr>
              <a:t>Security Box</a:t>
            </a:r>
          </a:p>
        </p:txBody>
      </p:sp>
    </p:spTree>
    <p:extLst>
      <p:ext uri="{BB962C8B-B14F-4D97-AF65-F5344CB8AC3E}">
        <p14:creationId xmlns:p14="http://schemas.microsoft.com/office/powerpoint/2010/main" val="3484360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840F5-EC11-4E1A-923A-C4EC757E2FB0}"/>
              </a:ext>
            </a:extLst>
          </p:cNvPr>
          <p:cNvSpPr>
            <a:spLocks noGrp="1"/>
          </p:cNvSpPr>
          <p:nvPr>
            <p:ph type="title"/>
          </p:nvPr>
        </p:nvSpPr>
        <p:spPr/>
        <p:txBody>
          <a:bodyPr/>
          <a:lstStyle/>
          <a:p>
            <a:r>
              <a:rPr lang="en-US" dirty="0">
                <a:latin typeface="Calisto MT" panose="02040603050505030304" pitchFamily="18" charset="0"/>
              </a:rPr>
              <a:t>To Be Scored Paper</a:t>
            </a:r>
          </a:p>
        </p:txBody>
      </p:sp>
      <p:sp>
        <p:nvSpPr>
          <p:cNvPr id="3" name="Content Placeholder 2">
            <a:extLst>
              <a:ext uri="{FF2B5EF4-FFF2-40B4-BE49-F238E27FC236}">
                <a16:creationId xmlns:a16="http://schemas.microsoft.com/office/drawing/2014/main" id="{1CF23CF1-BEBF-49D2-A8C1-677A8068BF6B}"/>
              </a:ext>
            </a:extLst>
          </p:cNvPr>
          <p:cNvSpPr>
            <a:spLocks noGrp="1"/>
          </p:cNvSpPr>
          <p:nvPr>
            <p:ph idx="1"/>
          </p:nvPr>
        </p:nvSpPr>
        <p:spPr/>
        <p:txBody>
          <a:bodyPr/>
          <a:lstStyle/>
          <a:p>
            <a:r>
              <a:rPr lang="en-US" dirty="0">
                <a:latin typeface="Calisto MT" panose="02040603050505030304" pitchFamily="18" charset="0"/>
              </a:rPr>
              <a:t>B.E.S.T. Writing (Grades 4-10)</a:t>
            </a:r>
          </a:p>
          <a:p>
            <a:endParaRPr lang="en-US" dirty="0">
              <a:latin typeface="Calisto MT" panose="02040603050505030304" pitchFamily="18" charset="0"/>
            </a:endParaRPr>
          </a:p>
          <a:p>
            <a:r>
              <a:rPr lang="en-US" dirty="0">
                <a:latin typeface="Calisto MT" panose="02040603050505030304" pitchFamily="18" charset="0"/>
              </a:rPr>
              <a:t>This assessment is not entered into the DEI</a:t>
            </a:r>
          </a:p>
        </p:txBody>
      </p:sp>
      <p:sp>
        <p:nvSpPr>
          <p:cNvPr id="4" name="Slide Number Placeholder 3">
            <a:extLst>
              <a:ext uri="{FF2B5EF4-FFF2-40B4-BE49-F238E27FC236}">
                <a16:creationId xmlns:a16="http://schemas.microsoft.com/office/drawing/2014/main" id="{3C7E8496-8BAE-4B24-9B4F-99CC9CD15304}"/>
              </a:ext>
            </a:extLst>
          </p:cNvPr>
          <p:cNvSpPr>
            <a:spLocks noGrp="1"/>
          </p:cNvSpPr>
          <p:nvPr>
            <p:ph type="sldNum" sz="quarter" idx="12"/>
          </p:nvPr>
        </p:nvSpPr>
        <p:spPr/>
        <p:txBody>
          <a:bodyPr/>
          <a:lstStyle/>
          <a:p>
            <a:fld id="{60F88D64-766A-45C3-93FE-3E1D3068B07A}" type="slidenum">
              <a:rPr lang="en-US" smtClean="0"/>
              <a:t>10</a:t>
            </a:fld>
            <a:endParaRPr lang="en-US" dirty="0"/>
          </a:p>
        </p:txBody>
      </p:sp>
    </p:spTree>
    <p:extLst>
      <p:ext uri="{BB962C8B-B14F-4D97-AF65-F5344CB8AC3E}">
        <p14:creationId xmlns:p14="http://schemas.microsoft.com/office/powerpoint/2010/main" val="3855809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8812B-1FE7-4432-869F-8A05AD800807}"/>
              </a:ext>
            </a:extLst>
          </p:cNvPr>
          <p:cNvSpPr>
            <a:spLocks noGrp="1"/>
          </p:cNvSpPr>
          <p:nvPr>
            <p:ph type="title"/>
          </p:nvPr>
        </p:nvSpPr>
        <p:spPr/>
        <p:txBody>
          <a:bodyPr>
            <a:normAutofit fontScale="90000"/>
          </a:bodyPr>
          <a:lstStyle/>
          <a:p>
            <a:r>
              <a:rPr lang="en-US" dirty="0">
                <a:latin typeface="Calisto MT" panose="02040603050505030304" pitchFamily="18" charset="0"/>
              </a:rPr>
              <a:t>Prepare Materials – To Be Scored PBT</a:t>
            </a:r>
          </a:p>
        </p:txBody>
      </p:sp>
      <p:sp>
        <p:nvSpPr>
          <p:cNvPr id="3" name="Content Placeholder 2">
            <a:extLst>
              <a:ext uri="{FF2B5EF4-FFF2-40B4-BE49-F238E27FC236}">
                <a16:creationId xmlns:a16="http://schemas.microsoft.com/office/drawing/2014/main" id="{5261D6FA-05F1-436F-A0B1-DB50FE80D7BD}"/>
              </a:ext>
            </a:extLst>
          </p:cNvPr>
          <p:cNvSpPr>
            <a:spLocks noGrp="1"/>
          </p:cNvSpPr>
          <p:nvPr>
            <p:ph idx="1"/>
          </p:nvPr>
        </p:nvSpPr>
        <p:spPr/>
        <p:txBody>
          <a:bodyPr/>
          <a:lstStyle/>
          <a:p>
            <a:r>
              <a:rPr lang="en-US" dirty="0">
                <a:latin typeface="Calisto MT" panose="02040603050505030304" pitchFamily="18" charset="0"/>
              </a:rPr>
              <a:t>Inspect all secure materials individually to ensure they will be processed accurately:</a:t>
            </a:r>
          </a:p>
          <a:p>
            <a:pPr lvl="1"/>
            <a:r>
              <a:rPr lang="en-US" sz="2400" dirty="0">
                <a:latin typeface="Calisto MT" panose="02040603050505030304" pitchFamily="18" charset="0"/>
              </a:rPr>
              <a:t>Pre-ID label is applied </a:t>
            </a:r>
          </a:p>
          <a:p>
            <a:pPr lvl="1"/>
            <a:r>
              <a:rPr lang="en-US" sz="2400" dirty="0">
                <a:latin typeface="Calisto MT" panose="02040603050505030304" pitchFamily="18" charset="0"/>
              </a:rPr>
              <a:t>Remove stray marks from security number barcode</a:t>
            </a:r>
          </a:p>
          <a:p>
            <a:pPr lvl="1"/>
            <a:r>
              <a:rPr lang="en-US" sz="2400" dirty="0">
                <a:latin typeface="Calisto MT" panose="02040603050505030304" pitchFamily="18" charset="0"/>
              </a:rPr>
              <a:t>Remove any stray planning sheets from TBS test documents</a:t>
            </a:r>
          </a:p>
          <a:p>
            <a:pPr lvl="1"/>
            <a:r>
              <a:rPr lang="en-US" sz="2400" dirty="0">
                <a:latin typeface="Calisto MT" panose="02040603050505030304" pitchFamily="18" charset="0"/>
              </a:rPr>
              <a:t>DO NOT review test content, student responses, or check through books for stray marks</a:t>
            </a:r>
          </a:p>
          <a:p>
            <a:pPr lvl="1"/>
            <a:r>
              <a:rPr lang="en-US" sz="2400" dirty="0">
                <a:latin typeface="Calisto MT" panose="02040603050505030304" pitchFamily="18" charset="0"/>
              </a:rPr>
              <a:t>Verify that the DNS/Undo bubbles in the SCHOOL USE ONLY box are used correctly</a:t>
            </a:r>
          </a:p>
          <a:p>
            <a:pPr lvl="1"/>
            <a:endParaRPr lang="en-US" dirty="0"/>
          </a:p>
        </p:txBody>
      </p:sp>
      <p:sp>
        <p:nvSpPr>
          <p:cNvPr id="4" name="Slide Number Placeholder 3">
            <a:extLst>
              <a:ext uri="{FF2B5EF4-FFF2-40B4-BE49-F238E27FC236}">
                <a16:creationId xmlns:a16="http://schemas.microsoft.com/office/drawing/2014/main" id="{1EF6097C-CDC4-42CF-ACCC-AC6D8B7BF270}"/>
              </a:ext>
            </a:extLst>
          </p:cNvPr>
          <p:cNvSpPr>
            <a:spLocks noGrp="1"/>
          </p:cNvSpPr>
          <p:nvPr>
            <p:ph type="sldNum" sz="quarter" idx="12"/>
          </p:nvPr>
        </p:nvSpPr>
        <p:spPr/>
        <p:txBody>
          <a:bodyPr/>
          <a:lstStyle/>
          <a:p>
            <a:fld id="{60F88D64-766A-45C3-93FE-3E1D3068B07A}" type="slidenum">
              <a:rPr lang="en-US" smtClean="0"/>
              <a:t>11</a:t>
            </a:fld>
            <a:endParaRPr lang="en-US" dirty="0"/>
          </a:p>
        </p:txBody>
      </p:sp>
    </p:spTree>
    <p:extLst>
      <p:ext uri="{BB962C8B-B14F-4D97-AF65-F5344CB8AC3E}">
        <p14:creationId xmlns:p14="http://schemas.microsoft.com/office/powerpoint/2010/main" val="16081322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Calisto MT" panose="02040603050505030304" pitchFamily="18" charset="0"/>
              </a:rPr>
              <a:t>DNS Bubble - PBT</a:t>
            </a:r>
          </a:p>
        </p:txBody>
      </p:sp>
      <p:sp>
        <p:nvSpPr>
          <p:cNvPr id="3" name="Content Placeholder 2">
            <a:extLst>
              <a:ext uri="{FF2B5EF4-FFF2-40B4-BE49-F238E27FC236}">
                <a16:creationId xmlns:a16="http://schemas.microsoft.com/office/drawing/2014/main" id="{40175EA6-62CE-4EB2-BF5F-06C284ECEEAE}"/>
              </a:ext>
            </a:extLst>
          </p:cNvPr>
          <p:cNvSpPr>
            <a:spLocks noGrp="1"/>
          </p:cNvSpPr>
          <p:nvPr>
            <p:ph idx="1"/>
          </p:nvPr>
        </p:nvSpPr>
        <p:spPr/>
        <p:txBody>
          <a:bodyPr/>
          <a:lstStyle/>
          <a:p>
            <a:endParaRPr lang="en-US" sz="1600" dirty="0"/>
          </a:p>
          <a:p>
            <a:r>
              <a:rPr lang="en-US" sz="1800" dirty="0">
                <a:latin typeface="Calisto MT" panose="02040603050505030304" pitchFamily="18" charset="0"/>
                <a:ea typeface="Tahoma" panose="020B0604030504040204" pitchFamily="34" charset="0"/>
                <a:cs typeface="Tahoma" panose="020B0604030504040204" pitchFamily="34" charset="0"/>
              </a:rPr>
              <a:t>Verify that no DNS bubbles have been gridded by mistake. </a:t>
            </a:r>
          </a:p>
          <a:p>
            <a:r>
              <a:rPr lang="en-US" sz="1800" dirty="0">
                <a:latin typeface="Calisto MT" panose="02040603050505030304" pitchFamily="18" charset="0"/>
                <a:ea typeface="Tahoma" panose="020B0604030504040204" pitchFamily="34" charset="0"/>
                <a:cs typeface="Tahoma" panose="020B0604030504040204" pitchFamily="34" charset="0"/>
              </a:rPr>
              <a:t>If a DNS bubble has been gridded by mistake, erase the DNS bubble and grid the UNDO bubble, and place the document with TO BE SCORED materials. </a:t>
            </a:r>
          </a:p>
          <a:p>
            <a:r>
              <a:rPr lang="en-US" sz="1800" dirty="0">
                <a:latin typeface="Calisto MT" panose="02040603050505030304" pitchFamily="18" charset="0"/>
                <a:ea typeface="Tahoma" panose="020B0604030504040204" pitchFamily="34" charset="0"/>
                <a:cs typeface="Tahoma" panose="020B0604030504040204" pitchFamily="34" charset="0"/>
              </a:rPr>
              <a:t>Grid the DNS bubble and place the document with TO BE SCORED materials if: </a:t>
            </a:r>
          </a:p>
          <a:p>
            <a:pPr lvl="1"/>
            <a:r>
              <a:rPr lang="en-US" sz="1400" dirty="0">
                <a:latin typeface="Calisto MT" panose="02040603050505030304" pitchFamily="18" charset="0"/>
                <a:ea typeface="Tahoma" panose="020B0604030504040204" pitchFamily="34" charset="0"/>
                <a:cs typeface="Tahoma" panose="020B0604030504040204" pitchFamily="34" charset="0"/>
              </a:rPr>
              <a:t>a test has been </a:t>
            </a:r>
            <a:r>
              <a:rPr lang="en-US" sz="1400" u="sng" dirty="0">
                <a:latin typeface="Calisto MT" panose="02040603050505030304" pitchFamily="18" charset="0"/>
                <a:ea typeface="Tahoma" panose="020B0604030504040204" pitchFamily="34" charset="0"/>
                <a:cs typeface="Tahoma" panose="020B0604030504040204" pitchFamily="34" charset="0"/>
              </a:rPr>
              <a:t>invalidated</a:t>
            </a:r>
            <a:r>
              <a:rPr lang="en-US" sz="1400" dirty="0">
                <a:latin typeface="Calisto MT" panose="02040603050505030304" pitchFamily="18" charset="0"/>
                <a:ea typeface="Tahoma" panose="020B0604030504040204" pitchFamily="34" charset="0"/>
                <a:cs typeface="Tahoma" panose="020B0604030504040204" pitchFamily="34" charset="0"/>
              </a:rPr>
              <a:t> for any of the reasons listed on pages 23–24 of the Spring/Summer 2024 Manual and at least </a:t>
            </a:r>
            <a:r>
              <a:rPr lang="en-US" sz="1400" u="sng" dirty="0">
                <a:latin typeface="Calisto MT" panose="02040603050505030304" pitchFamily="18" charset="0"/>
                <a:ea typeface="Tahoma" panose="020B0604030504040204" pitchFamily="34" charset="0"/>
                <a:cs typeface="Tahoma" panose="020B0604030504040204" pitchFamily="34" charset="0"/>
              </a:rPr>
              <a:t>one security seal on the test has been broken</a:t>
            </a:r>
            <a:r>
              <a:rPr lang="en-US" sz="1400" dirty="0">
                <a:latin typeface="Calisto MT" panose="02040603050505030304" pitchFamily="18" charset="0"/>
                <a:ea typeface="Tahoma" panose="020B0604030504040204" pitchFamily="34" charset="0"/>
                <a:cs typeface="Tahoma" panose="020B0604030504040204" pitchFamily="34" charset="0"/>
              </a:rPr>
              <a:t>. </a:t>
            </a:r>
          </a:p>
          <a:p>
            <a:r>
              <a:rPr lang="en-US" sz="1800" dirty="0">
                <a:latin typeface="Calisto MT" panose="02040603050505030304" pitchFamily="18" charset="0"/>
                <a:ea typeface="Tahoma" panose="020B0604030504040204" pitchFamily="34" charset="0"/>
                <a:cs typeface="Tahoma" panose="020B0604030504040204" pitchFamily="34" charset="0"/>
              </a:rPr>
              <a:t>Grid the DNS bubble and place the document with NOT TO BE SCORED materials if:</a:t>
            </a:r>
          </a:p>
          <a:p>
            <a:pPr lvl="1"/>
            <a:r>
              <a:rPr lang="en-US" sz="1400" dirty="0">
                <a:latin typeface="Calisto MT" panose="02040603050505030304" pitchFamily="18" charset="0"/>
                <a:ea typeface="Tahoma" panose="020B0604030504040204" pitchFamily="34" charset="0"/>
                <a:cs typeface="Tahoma" panose="020B0604030504040204" pitchFamily="34" charset="0"/>
              </a:rPr>
              <a:t>a test document has a </a:t>
            </a:r>
            <a:r>
              <a:rPr lang="en-US" sz="1400" dirty="0" err="1">
                <a:latin typeface="Calisto MT" panose="02040603050505030304" pitchFamily="18" charset="0"/>
                <a:ea typeface="Tahoma" panose="020B0604030504040204" pitchFamily="34" charset="0"/>
                <a:cs typeface="Tahoma" panose="020B0604030504040204" pitchFamily="34" charset="0"/>
              </a:rPr>
              <a:t>PreID</a:t>
            </a:r>
            <a:r>
              <a:rPr lang="en-US" sz="1400" dirty="0">
                <a:latin typeface="Calisto MT" panose="02040603050505030304" pitchFamily="18" charset="0"/>
                <a:ea typeface="Tahoma" panose="020B0604030504040204" pitchFamily="34" charset="0"/>
                <a:cs typeface="Tahoma" panose="020B0604030504040204" pitchFamily="34" charset="0"/>
              </a:rPr>
              <a:t> label applied and no security seals have been broken </a:t>
            </a:r>
          </a:p>
          <a:p>
            <a:pPr lvl="1"/>
            <a:r>
              <a:rPr lang="en-US" sz="1400" dirty="0">
                <a:latin typeface="Calisto MT" panose="02040603050505030304" pitchFamily="18" charset="0"/>
                <a:ea typeface="Tahoma" panose="020B0604030504040204" pitchFamily="34" charset="0"/>
                <a:cs typeface="Tahoma" panose="020B0604030504040204" pitchFamily="34" charset="0"/>
              </a:rPr>
              <a:t>a test document is defective and has a </a:t>
            </a:r>
            <a:r>
              <a:rPr lang="en-US" sz="1400" dirty="0" err="1">
                <a:latin typeface="Calisto MT" panose="02040603050505030304" pitchFamily="18" charset="0"/>
                <a:ea typeface="Tahoma" panose="020B0604030504040204" pitchFamily="34" charset="0"/>
                <a:cs typeface="Tahoma" panose="020B0604030504040204" pitchFamily="34" charset="0"/>
              </a:rPr>
              <a:t>PreID</a:t>
            </a:r>
            <a:r>
              <a:rPr lang="en-US" sz="1400" dirty="0">
                <a:latin typeface="Calisto MT" panose="02040603050505030304" pitchFamily="18" charset="0"/>
                <a:ea typeface="Tahoma" panose="020B0604030504040204" pitchFamily="34" charset="0"/>
                <a:cs typeface="Tahoma" panose="020B0604030504040204" pitchFamily="34" charset="0"/>
              </a:rPr>
              <a:t> label applied </a:t>
            </a:r>
            <a:endParaRPr lang="en-US" sz="1800" dirty="0">
              <a:latin typeface="Calisto MT" panose="02040603050505030304" pitchFamily="18" charset="0"/>
              <a:ea typeface="Tahoma" panose="020B0604030504040204" pitchFamily="34" charset="0"/>
              <a:cs typeface="Tahoma" panose="020B0604030504040204" pitchFamily="34" charset="0"/>
            </a:endParaRPr>
          </a:p>
          <a:p>
            <a:r>
              <a:rPr lang="en-US" sz="1800" dirty="0">
                <a:latin typeface="Calisto MT" panose="02040603050505030304" pitchFamily="18" charset="0"/>
                <a:ea typeface="Tahoma" panose="020B0604030504040204" pitchFamily="34" charset="0"/>
                <a:cs typeface="Tahoma" panose="020B0604030504040204" pitchFamily="34" charset="0"/>
              </a:rPr>
              <a:t>It is not necessary to grid the DNS bubble if a test document is defective and a </a:t>
            </a:r>
            <a:r>
              <a:rPr lang="en-US" sz="1800" dirty="0" err="1">
                <a:latin typeface="Calisto MT" panose="02040603050505030304" pitchFamily="18" charset="0"/>
                <a:ea typeface="Tahoma" panose="020B0604030504040204" pitchFamily="34" charset="0"/>
                <a:cs typeface="Tahoma" panose="020B0604030504040204" pitchFamily="34" charset="0"/>
              </a:rPr>
              <a:t>PreID</a:t>
            </a:r>
            <a:r>
              <a:rPr lang="en-US" sz="1800" dirty="0">
                <a:latin typeface="Calisto MT" panose="02040603050505030304" pitchFamily="18" charset="0"/>
                <a:ea typeface="Tahoma" panose="020B0604030504040204" pitchFamily="34" charset="0"/>
                <a:cs typeface="Tahoma" panose="020B0604030504040204" pitchFamily="34" charset="0"/>
              </a:rPr>
              <a:t> label has not been applied. Place the document with NOT TO BE SCORED materials. </a:t>
            </a:r>
          </a:p>
          <a:p>
            <a:endParaRPr lang="en-US" sz="2800" dirty="0">
              <a:latin typeface="Tahoma" panose="020B0604030504040204" pitchFamily="34" charset="0"/>
              <a:ea typeface="Tahoma" panose="020B0604030504040204" pitchFamily="34" charset="0"/>
              <a:cs typeface="Tahoma" panose="020B0604030504040204" pitchFamily="34" charset="0"/>
            </a:endParaRPr>
          </a:p>
          <a:p>
            <a:endParaRPr lang="en-US" dirty="0"/>
          </a:p>
        </p:txBody>
      </p:sp>
      <p:sp>
        <p:nvSpPr>
          <p:cNvPr id="4" name="Slide Number Placeholder 3"/>
          <p:cNvSpPr>
            <a:spLocks noGrp="1"/>
          </p:cNvSpPr>
          <p:nvPr>
            <p:ph type="sldNum" sz="quarter" idx="12"/>
          </p:nvPr>
        </p:nvSpPr>
        <p:spPr/>
        <p:txBody>
          <a:bodyPr/>
          <a:lstStyle/>
          <a:p>
            <a:fld id="{60F88D64-766A-45C3-93FE-3E1D3068B07A}" type="slidenum">
              <a:rPr lang="en-US" smtClean="0"/>
              <a:t>12</a:t>
            </a:fld>
            <a:endParaRPr lang="en-US" dirty="0"/>
          </a:p>
        </p:txBody>
      </p:sp>
      <p:sp>
        <p:nvSpPr>
          <p:cNvPr id="5" name="Content Placeholder 2"/>
          <p:cNvSpPr txBox="1">
            <a:spLocks/>
          </p:cNvSpPr>
          <p:nvPr/>
        </p:nvSpPr>
        <p:spPr>
          <a:xfrm>
            <a:off x="311217" y="1905000"/>
            <a:ext cx="8451783" cy="4038600"/>
          </a:xfrm>
          <a:prstGeom prst="rect">
            <a:avLst/>
          </a:prstGeom>
        </p:spPr>
        <p:txBody>
          <a:bodyPr vert="horz" lIns="91440" tIns="45720" rIns="91440" bIns="45720" rtlCol="0">
            <a:noAutofit/>
          </a:bodyPr>
          <a:lstStyle>
            <a:lvl1pPr marL="342900" indent="-342900" algn="l" defTabSz="914400" rtl="0" eaLnBrk="1" latinLnBrk="0" hangingPunct="1">
              <a:lnSpc>
                <a:spcPct val="80000"/>
              </a:lnSpc>
              <a:spcBef>
                <a:spcPts val="600"/>
              </a:spcBef>
              <a:spcAft>
                <a:spcPts val="600"/>
              </a:spcAft>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lnSpc>
                <a:spcPct val="80000"/>
              </a:lnSpc>
              <a:spcBef>
                <a:spcPts val="600"/>
              </a:spcBef>
              <a:spcAft>
                <a:spcPts val="600"/>
              </a:spcAft>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80000"/>
              </a:lnSpc>
              <a:spcBef>
                <a:spcPts val="600"/>
              </a:spcBef>
              <a:spcAft>
                <a:spcPts val="600"/>
              </a:spcAft>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80000"/>
              </a:lnSpc>
              <a:spcBef>
                <a:spcPts val="600"/>
              </a:spcBef>
              <a:spcAft>
                <a:spcPts val="60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80000"/>
              </a:lnSpc>
              <a:spcBef>
                <a:spcPts val="600"/>
              </a:spcBef>
              <a:spcAft>
                <a:spcPts val="60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US" sz="2600" dirty="0"/>
          </a:p>
        </p:txBody>
      </p:sp>
      <p:sp>
        <p:nvSpPr>
          <p:cNvPr id="6" name="Rectangle 5"/>
          <p:cNvSpPr/>
          <p:nvPr/>
        </p:nvSpPr>
        <p:spPr>
          <a:xfrm>
            <a:off x="76200" y="1657694"/>
            <a:ext cx="8991600" cy="461665"/>
          </a:xfrm>
          <a:prstGeom prst="rect">
            <a:avLst/>
          </a:prstGeom>
        </p:spPr>
        <p:txBody>
          <a:bodyPr wrap="square">
            <a:spAutoFit/>
          </a:bodyPr>
          <a:lstStyle/>
          <a:p>
            <a:pPr lvl="1"/>
            <a:r>
              <a:rPr lang="en-US" sz="2400" dirty="0">
                <a:latin typeface="Calisto MT" panose="02040603050505030304" pitchFamily="18" charset="0"/>
              </a:rPr>
              <a:t> </a:t>
            </a:r>
            <a:endParaRPr lang="en-US" sz="2000" dirty="0">
              <a:latin typeface="Calisto MT" panose="02040603050505030304" pitchFamily="18" charset="0"/>
            </a:endParaRPr>
          </a:p>
        </p:txBody>
      </p:sp>
    </p:spTree>
    <p:extLst>
      <p:ext uri="{BB962C8B-B14F-4D97-AF65-F5344CB8AC3E}">
        <p14:creationId xmlns:p14="http://schemas.microsoft.com/office/powerpoint/2010/main" val="24671016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5F66DF4-F7BD-4952-8E00-086C6508D4DC}"/>
              </a:ext>
            </a:extLst>
          </p:cNvPr>
          <p:cNvSpPr>
            <a:spLocks noGrp="1"/>
          </p:cNvSpPr>
          <p:nvPr>
            <p:ph type="title"/>
          </p:nvPr>
        </p:nvSpPr>
        <p:spPr/>
        <p:txBody>
          <a:bodyPr/>
          <a:lstStyle/>
          <a:p>
            <a:r>
              <a:rPr lang="en-US" dirty="0">
                <a:latin typeface="Calisto MT" panose="02040603050505030304" pitchFamily="18" charset="0"/>
              </a:rPr>
              <a:t>Packing Materials</a:t>
            </a:r>
          </a:p>
        </p:txBody>
      </p:sp>
      <p:sp>
        <p:nvSpPr>
          <p:cNvPr id="6" name="Content Placeholder 5">
            <a:extLst>
              <a:ext uri="{FF2B5EF4-FFF2-40B4-BE49-F238E27FC236}">
                <a16:creationId xmlns:a16="http://schemas.microsoft.com/office/drawing/2014/main" id="{51590CBE-780C-44FD-8457-ACFD3DC5889C}"/>
              </a:ext>
            </a:extLst>
          </p:cNvPr>
          <p:cNvSpPr>
            <a:spLocks noGrp="1"/>
          </p:cNvSpPr>
          <p:nvPr>
            <p:ph idx="1"/>
          </p:nvPr>
        </p:nvSpPr>
        <p:spPr>
          <a:xfrm>
            <a:off x="228600" y="1752601"/>
            <a:ext cx="8737092" cy="2438399"/>
          </a:xfrm>
        </p:spPr>
        <p:txBody>
          <a:bodyPr/>
          <a:lstStyle/>
          <a:p>
            <a:r>
              <a:rPr lang="en-US" sz="2000" dirty="0">
                <a:latin typeface="Calisto MT" panose="02040603050505030304" pitchFamily="18" charset="0"/>
              </a:rPr>
              <a:t>Materials do not need to be sorted by subject or special program if they require the same type of return label. See label colors chart for materials groupings. </a:t>
            </a:r>
          </a:p>
          <a:p>
            <a:r>
              <a:rPr lang="en-US" sz="2000" dirty="0">
                <a:latin typeface="Calisto MT" panose="02040603050505030304" pitchFamily="18" charset="0"/>
              </a:rPr>
              <a:t>If </a:t>
            </a:r>
            <a:r>
              <a:rPr lang="en-US" sz="2000" u="sng" dirty="0">
                <a:latin typeface="Calisto MT" panose="02040603050505030304" pitchFamily="18" charset="0"/>
              </a:rPr>
              <a:t>using </a:t>
            </a:r>
            <a:r>
              <a:rPr lang="en-US" sz="2000" dirty="0">
                <a:latin typeface="Calisto MT" panose="02040603050505030304" pitchFamily="18" charset="0"/>
              </a:rPr>
              <a:t>plastic return bags for DRC materials, place the bag in a DRC box. Then, add all TO BE SCORED regular print materials in the plastic return bags. </a:t>
            </a:r>
          </a:p>
          <a:p>
            <a:r>
              <a:rPr lang="en-US" sz="2000" dirty="0">
                <a:latin typeface="Calisto MT" panose="02040603050505030304" pitchFamily="18" charset="0"/>
              </a:rPr>
              <a:t>Place all materials facing in the same direction or divide the stack of materials into two halves with each half facing a different direction. </a:t>
            </a:r>
          </a:p>
          <a:p>
            <a:pPr lvl="1"/>
            <a:r>
              <a:rPr lang="en-US" sz="1600" dirty="0">
                <a:latin typeface="Calisto MT" panose="02040603050505030304" pitchFamily="18" charset="0"/>
              </a:rPr>
              <a:t>Do not alternate individual books in different directions. </a:t>
            </a:r>
          </a:p>
          <a:p>
            <a:pPr lvl="1"/>
            <a:r>
              <a:rPr lang="en-US" sz="1600" dirty="0">
                <a:latin typeface="Calisto MT" panose="02040603050505030304" pitchFamily="18" charset="0"/>
              </a:rPr>
              <a:t>Use the provided zip ties to securely close the bags. </a:t>
            </a:r>
          </a:p>
          <a:p>
            <a:pPr marL="0" indent="0">
              <a:buNone/>
            </a:pPr>
            <a:r>
              <a:rPr lang="en-US" dirty="0"/>
              <a:t>	</a:t>
            </a:r>
          </a:p>
          <a:p>
            <a:endParaRPr lang="en-US" dirty="0"/>
          </a:p>
        </p:txBody>
      </p:sp>
      <p:sp>
        <p:nvSpPr>
          <p:cNvPr id="4" name="Slide Number Placeholder 3">
            <a:extLst>
              <a:ext uri="{FF2B5EF4-FFF2-40B4-BE49-F238E27FC236}">
                <a16:creationId xmlns:a16="http://schemas.microsoft.com/office/drawing/2014/main" id="{9B7B494E-DDAB-49C6-A4B2-8A718CF55F85}"/>
              </a:ext>
            </a:extLst>
          </p:cNvPr>
          <p:cNvSpPr>
            <a:spLocks noGrp="1"/>
          </p:cNvSpPr>
          <p:nvPr>
            <p:ph type="sldNum" sz="quarter" idx="12"/>
          </p:nvPr>
        </p:nvSpPr>
        <p:spPr/>
        <p:txBody>
          <a:bodyPr/>
          <a:lstStyle/>
          <a:p>
            <a:fld id="{60F88D64-766A-45C3-93FE-3E1D3068B07A}" type="slidenum">
              <a:rPr lang="en-US" smtClean="0"/>
              <a:t>13</a:t>
            </a:fld>
            <a:endParaRPr lang="en-US" dirty="0"/>
          </a:p>
        </p:txBody>
      </p:sp>
    </p:spTree>
    <p:extLst>
      <p:ext uri="{BB962C8B-B14F-4D97-AF65-F5344CB8AC3E}">
        <p14:creationId xmlns:p14="http://schemas.microsoft.com/office/powerpoint/2010/main" val="1848326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2B120-22AD-4533-B923-45A8F2D0A791}"/>
              </a:ext>
            </a:extLst>
          </p:cNvPr>
          <p:cNvSpPr>
            <a:spLocks noGrp="1"/>
          </p:cNvSpPr>
          <p:nvPr>
            <p:ph type="title"/>
          </p:nvPr>
        </p:nvSpPr>
        <p:spPr/>
        <p:txBody>
          <a:bodyPr/>
          <a:lstStyle/>
          <a:p>
            <a:r>
              <a:rPr lang="en-US" dirty="0">
                <a:latin typeface="Calisto MT" panose="02040603050505030304" pitchFamily="18" charset="0"/>
              </a:rPr>
              <a:t>Packing Materials</a:t>
            </a:r>
          </a:p>
        </p:txBody>
      </p:sp>
      <p:sp>
        <p:nvSpPr>
          <p:cNvPr id="3" name="Content Placeholder 2">
            <a:extLst>
              <a:ext uri="{FF2B5EF4-FFF2-40B4-BE49-F238E27FC236}">
                <a16:creationId xmlns:a16="http://schemas.microsoft.com/office/drawing/2014/main" id="{83B3ED39-01A4-4D6A-9CB7-EDEE07BC0524}"/>
              </a:ext>
            </a:extLst>
          </p:cNvPr>
          <p:cNvSpPr>
            <a:spLocks noGrp="1"/>
          </p:cNvSpPr>
          <p:nvPr>
            <p:ph idx="1"/>
          </p:nvPr>
        </p:nvSpPr>
        <p:spPr/>
        <p:txBody>
          <a:bodyPr/>
          <a:lstStyle/>
          <a:p>
            <a:r>
              <a:rPr lang="en-US" sz="2000" dirty="0">
                <a:latin typeface="Calisto MT" panose="02040603050505030304" pitchFamily="18" charset="0"/>
              </a:rPr>
              <a:t>If </a:t>
            </a:r>
            <a:r>
              <a:rPr lang="en-US" sz="2000" u="sng" dirty="0">
                <a:latin typeface="Calisto MT" panose="02040603050505030304" pitchFamily="18" charset="0"/>
              </a:rPr>
              <a:t>not using </a:t>
            </a:r>
            <a:r>
              <a:rPr lang="en-US" sz="2000" dirty="0">
                <a:latin typeface="Calisto MT" panose="02040603050505030304" pitchFamily="18" charset="0"/>
              </a:rPr>
              <a:t>plastic return bags, place all TO BE SCORED regular print materials directly in DRC boxes. Use filler such as crumpled paper or bubble wrap to make sure the materials do not shift during transport, but do not use paper bands, rubber bands, or any other extra materials to separate documents. </a:t>
            </a:r>
          </a:p>
          <a:p>
            <a:r>
              <a:rPr lang="en-US" sz="2000" dirty="0">
                <a:latin typeface="Calisto MT" panose="02040603050505030304" pitchFamily="18" charset="0"/>
              </a:rPr>
              <a:t>Tape the boxes securely using several strips of heavy-duty shipping tape. </a:t>
            </a:r>
          </a:p>
          <a:p>
            <a:r>
              <a:rPr lang="en-US" sz="2000" b="1" dirty="0">
                <a:latin typeface="Calisto MT" panose="02040603050505030304" pitchFamily="18" charset="0"/>
              </a:rPr>
              <a:t>Affix the appropriate colored return label to the top of each box. </a:t>
            </a:r>
            <a:r>
              <a:rPr lang="en-US" sz="2000" dirty="0">
                <a:latin typeface="Calisto MT" panose="02040603050505030304" pitchFamily="18" charset="0"/>
              </a:rPr>
              <a:t>Labels may be placed over any existing shipping labels (e.g., vendor or carrier labels).</a:t>
            </a:r>
          </a:p>
          <a:p>
            <a:endParaRPr lang="en-US" dirty="0"/>
          </a:p>
        </p:txBody>
      </p:sp>
      <p:sp>
        <p:nvSpPr>
          <p:cNvPr id="4" name="Slide Number Placeholder 3">
            <a:extLst>
              <a:ext uri="{FF2B5EF4-FFF2-40B4-BE49-F238E27FC236}">
                <a16:creationId xmlns:a16="http://schemas.microsoft.com/office/drawing/2014/main" id="{7892B6EA-6E5C-4F34-AF9F-FA431F5EB7E7}"/>
              </a:ext>
            </a:extLst>
          </p:cNvPr>
          <p:cNvSpPr>
            <a:spLocks noGrp="1"/>
          </p:cNvSpPr>
          <p:nvPr>
            <p:ph type="sldNum" sz="quarter" idx="12"/>
          </p:nvPr>
        </p:nvSpPr>
        <p:spPr/>
        <p:txBody>
          <a:bodyPr/>
          <a:lstStyle/>
          <a:p>
            <a:fld id="{60F88D64-766A-45C3-93FE-3E1D3068B07A}" type="slidenum">
              <a:rPr lang="en-US" smtClean="0"/>
              <a:t>14</a:t>
            </a:fld>
            <a:endParaRPr lang="en-US" dirty="0"/>
          </a:p>
        </p:txBody>
      </p:sp>
    </p:spTree>
    <p:extLst>
      <p:ext uri="{BB962C8B-B14F-4D97-AF65-F5344CB8AC3E}">
        <p14:creationId xmlns:p14="http://schemas.microsoft.com/office/powerpoint/2010/main" val="19147556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737092" cy="1096962"/>
          </a:xfrm>
        </p:spPr>
        <p:txBody>
          <a:bodyPr>
            <a:normAutofit/>
          </a:bodyPr>
          <a:lstStyle/>
          <a:p>
            <a:r>
              <a:rPr lang="en-US" dirty="0">
                <a:latin typeface="Calisto MT" panose="02040603050505030304" pitchFamily="18" charset="0"/>
              </a:rPr>
              <a:t>UPS Return – DRC/Pearson</a:t>
            </a:r>
          </a:p>
        </p:txBody>
      </p:sp>
      <p:sp>
        <p:nvSpPr>
          <p:cNvPr id="3" name="Content Placeholder 2"/>
          <p:cNvSpPr>
            <a:spLocks noGrp="1"/>
          </p:cNvSpPr>
          <p:nvPr>
            <p:ph idx="1"/>
          </p:nvPr>
        </p:nvSpPr>
        <p:spPr>
          <a:xfrm>
            <a:off x="228600" y="1752601"/>
            <a:ext cx="8607582" cy="4343399"/>
          </a:xfrm>
        </p:spPr>
        <p:txBody>
          <a:bodyPr>
            <a:noAutofit/>
          </a:bodyPr>
          <a:lstStyle/>
          <a:p>
            <a:pPr marL="0" indent="0">
              <a:lnSpc>
                <a:spcPct val="100000"/>
              </a:lnSpc>
              <a:spcBef>
                <a:spcPts val="1200"/>
              </a:spcBef>
              <a:spcAft>
                <a:spcPts val="0"/>
              </a:spcAft>
              <a:buNone/>
            </a:pPr>
            <a:r>
              <a:rPr lang="en-US" sz="2400" b="1" dirty="0">
                <a:latin typeface="Calisto MT" panose="02040603050505030304" pitchFamily="18" charset="0"/>
              </a:rPr>
              <a:t>To Be Scored </a:t>
            </a:r>
          </a:p>
          <a:p>
            <a:pPr marL="0" indent="0">
              <a:lnSpc>
                <a:spcPct val="100000"/>
              </a:lnSpc>
              <a:spcBef>
                <a:spcPts val="1200"/>
              </a:spcBef>
              <a:spcAft>
                <a:spcPts val="0"/>
              </a:spcAft>
              <a:buNone/>
            </a:pPr>
            <a:r>
              <a:rPr lang="en-US" sz="2400" b="1" dirty="0">
                <a:latin typeface="Calisto MT" panose="02040603050505030304" pitchFamily="18" charset="0"/>
              </a:rPr>
              <a:t> - All To Be Scored Boxes will have a colored  label (Vendor/Grade/Subject) and a UPS label affixed to each box</a:t>
            </a:r>
          </a:p>
          <a:p>
            <a:endParaRPr lang="en-US" sz="2600" dirty="0"/>
          </a:p>
        </p:txBody>
      </p:sp>
      <p:sp>
        <p:nvSpPr>
          <p:cNvPr id="4" name="Slide Number Placeholder 3"/>
          <p:cNvSpPr>
            <a:spLocks noGrp="1"/>
          </p:cNvSpPr>
          <p:nvPr>
            <p:ph type="sldNum" sz="quarter" idx="12"/>
          </p:nvPr>
        </p:nvSpPr>
        <p:spPr/>
        <p:txBody>
          <a:bodyPr/>
          <a:lstStyle/>
          <a:p>
            <a:fld id="{60F88D64-766A-45C3-93FE-3E1D3068B07A}" type="slidenum">
              <a:rPr lang="en-US" smtClean="0"/>
              <a:t>15</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2423" y="3124200"/>
            <a:ext cx="5929625" cy="3352800"/>
          </a:xfrm>
          <a:prstGeom prst="rect">
            <a:avLst/>
          </a:prstGeom>
        </p:spPr>
      </p:pic>
    </p:spTree>
    <p:extLst>
      <p:ext uri="{BB962C8B-B14F-4D97-AF65-F5344CB8AC3E}">
        <p14:creationId xmlns:p14="http://schemas.microsoft.com/office/powerpoint/2010/main" val="17003637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9BAB886-1E1F-4689-8AB7-B8E1C22EB6C0}"/>
              </a:ext>
            </a:extLst>
          </p:cNvPr>
          <p:cNvSpPr>
            <a:spLocks noGrp="1"/>
          </p:cNvSpPr>
          <p:nvPr>
            <p:ph type="title"/>
          </p:nvPr>
        </p:nvSpPr>
        <p:spPr>
          <a:xfrm>
            <a:off x="228600" y="0"/>
            <a:ext cx="8229600" cy="1143000"/>
          </a:xfrm>
        </p:spPr>
        <p:txBody>
          <a:bodyPr/>
          <a:lstStyle/>
          <a:p>
            <a:r>
              <a:rPr lang="en-US" b="1" dirty="0">
                <a:latin typeface="Calisto MT" panose="02040603050505030304" pitchFamily="18" charset="0"/>
                <a:ea typeface="Tahoma" panose="020B0604030504040204" pitchFamily="34" charset="0"/>
                <a:cs typeface="Tahoma" panose="020B0604030504040204" pitchFamily="34" charset="0"/>
              </a:rPr>
              <a:t>DRC</a:t>
            </a:r>
          </a:p>
        </p:txBody>
      </p:sp>
      <p:sp>
        <p:nvSpPr>
          <p:cNvPr id="4" name="Slide Number Placeholder 3">
            <a:extLst>
              <a:ext uri="{FF2B5EF4-FFF2-40B4-BE49-F238E27FC236}">
                <a16:creationId xmlns:a16="http://schemas.microsoft.com/office/drawing/2014/main" id="{CFF855F3-16F8-4005-8472-DB5AA5ADDB22}"/>
              </a:ext>
            </a:extLst>
          </p:cNvPr>
          <p:cNvSpPr>
            <a:spLocks noGrp="1"/>
          </p:cNvSpPr>
          <p:nvPr>
            <p:ph type="sldNum" sz="quarter" idx="12"/>
          </p:nvPr>
        </p:nvSpPr>
        <p:spPr/>
        <p:txBody>
          <a:bodyPr/>
          <a:lstStyle/>
          <a:p>
            <a:fld id="{60F88D64-766A-45C3-93FE-3E1D3068B07A}" type="slidenum">
              <a:rPr lang="en-US" smtClean="0"/>
              <a:t>16</a:t>
            </a:fld>
            <a:endParaRPr lang="en-US" dirty="0"/>
          </a:p>
        </p:txBody>
      </p:sp>
      <p:pic>
        <p:nvPicPr>
          <p:cNvPr id="3" name="Picture 2">
            <a:extLst>
              <a:ext uri="{FF2B5EF4-FFF2-40B4-BE49-F238E27FC236}">
                <a16:creationId xmlns:a16="http://schemas.microsoft.com/office/drawing/2014/main" id="{28A8AF66-00A2-4AEA-A35E-A2D734246B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881062"/>
            <a:ext cx="8054302" cy="5475288"/>
          </a:xfrm>
          <a:prstGeom prst="rect">
            <a:avLst/>
          </a:prstGeom>
        </p:spPr>
      </p:pic>
    </p:spTree>
    <p:extLst>
      <p:ext uri="{BB962C8B-B14F-4D97-AF65-F5344CB8AC3E}">
        <p14:creationId xmlns:p14="http://schemas.microsoft.com/office/powerpoint/2010/main" val="32784066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10D1F-425E-4010-B273-386CC393AFC3}"/>
              </a:ext>
            </a:extLst>
          </p:cNvPr>
          <p:cNvSpPr>
            <a:spLocks noGrp="1"/>
          </p:cNvSpPr>
          <p:nvPr>
            <p:ph type="title"/>
          </p:nvPr>
        </p:nvSpPr>
        <p:spPr>
          <a:xfrm>
            <a:off x="457200" y="0"/>
            <a:ext cx="8229600" cy="1143000"/>
          </a:xfrm>
        </p:spPr>
        <p:txBody>
          <a:bodyPr/>
          <a:lstStyle/>
          <a:p>
            <a:r>
              <a:rPr lang="en-US" b="1" dirty="0">
                <a:latin typeface="Calisto MT" panose="02040603050505030304" pitchFamily="18" charset="0"/>
                <a:ea typeface="Tahoma" panose="020B0604030504040204" pitchFamily="34" charset="0"/>
                <a:cs typeface="Tahoma" panose="020B0604030504040204" pitchFamily="34" charset="0"/>
              </a:rPr>
              <a:t>DRC</a:t>
            </a:r>
          </a:p>
        </p:txBody>
      </p:sp>
      <p:sp>
        <p:nvSpPr>
          <p:cNvPr id="3" name="Slide Number Placeholder 2">
            <a:extLst>
              <a:ext uri="{FF2B5EF4-FFF2-40B4-BE49-F238E27FC236}">
                <a16:creationId xmlns:a16="http://schemas.microsoft.com/office/drawing/2014/main" id="{6484DEB9-E5E4-4B06-8E76-360C5724C32E}"/>
              </a:ext>
            </a:extLst>
          </p:cNvPr>
          <p:cNvSpPr>
            <a:spLocks noGrp="1"/>
          </p:cNvSpPr>
          <p:nvPr>
            <p:ph type="sldNum" sz="quarter" idx="12"/>
          </p:nvPr>
        </p:nvSpPr>
        <p:spPr/>
        <p:txBody>
          <a:bodyPr/>
          <a:lstStyle/>
          <a:p>
            <a:fld id="{D0351526-07C4-4BC6-8B1A-7208761F523C}" type="slidenum">
              <a:rPr lang="en-US" smtClean="0"/>
              <a:t>17</a:t>
            </a:fld>
            <a:endParaRPr lang="en-US"/>
          </a:p>
        </p:txBody>
      </p:sp>
      <p:pic>
        <p:nvPicPr>
          <p:cNvPr id="6" name="Picture 5">
            <a:extLst>
              <a:ext uri="{FF2B5EF4-FFF2-40B4-BE49-F238E27FC236}">
                <a16:creationId xmlns:a16="http://schemas.microsoft.com/office/drawing/2014/main" id="{00FDAD8F-2D0C-45A3-B827-A27DE36F5F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211" y="1239837"/>
            <a:ext cx="8037577" cy="5019675"/>
          </a:xfrm>
          <a:prstGeom prst="rect">
            <a:avLst/>
          </a:prstGeom>
        </p:spPr>
      </p:pic>
    </p:spTree>
    <p:extLst>
      <p:ext uri="{BB962C8B-B14F-4D97-AF65-F5344CB8AC3E}">
        <p14:creationId xmlns:p14="http://schemas.microsoft.com/office/powerpoint/2010/main" val="9332249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EEC73-5378-4CCD-9E07-9AF20929E81A}"/>
              </a:ext>
            </a:extLst>
          </p:cNvPr>
          <p:cNvSpPr>
            <a:spLocks noGrp="1"/>
          </p:cNvSpPr>
          <p:nvPr>
            <p:ph type="title"/>
          </p:nvPr>
        </p:nvSpPr>
        <p:spPr/>
        <p:txBody>
          <a:bodyPr/>
          <a:lstStyle/>
          <a:p>
            <a:r>
              <a:rPr lang="en-US" b="1" dirty="0">
                <a:latin typeface="Calisto MT" panose="02040603050505030304" pitchFamily="18" charset="0"/>
                <a:ea typeface="Tahoma" panose="020B0604030504040204" pitchFamily="34" charset="0"/>
                <a:cs typeface="Tahoma" panose="020B0604030504040204" pitchFamily="34" charset="0"/>
              </a:rPr>
              <a:t>DRC</a:t>
            </a:r>
          </a:p>
        </p:txBody>
      </p:sp>
      <p:sp>
        <p:nvSpPr>
          <p:cNvPr id="3" name="Slide Number Placeholder 2">
            <a:extLst>
              <a:ext uri="{FF2B5EF4-FFF2-40B4-BE49-F238E27FC236}">
                <a16:creationId xmlns:a16="http://schemas.microsoft.com/office/drawing/2014/main" id="{CBC701F1-D2FA-46A1-9A0F-7BA56370769C}"/>
              </a:ext>
            </a:extLst>
          </p:cNvPr>
          <p:cNvSpPr>
            <a:spLocks noGrp="1"/>
          </p:cNvSpPr>
          <p:nvPr>
            <p:ph type="sldNum" sz="quarter" idx="12"/>
          </p:nvPr>
        </p:nvSpPr>
        <p:spPr/>
        <p:txBody>
          <a:bodyPr/>
          <a:lstStyle/>
          <a:p>
            <a:fld id="{D0351526-07C4-4BC6-8B1A-7208761F523C}" type="slidenum">
              <a:rPr lang="en-US" smtClean="0"/>
              <a:t>18</a:t>
            </a:fld>
            <a:endParaRPr lang="en-US"/>
          </a:p>
        </p:txBody>
      </p:sp>
      <p:pic>
        <p:nvPicPr>
          <p:cNvPr id="6" name="Picture 5">
            <a:extLst>
              <a:ext uri="{FF2B5EF4-FFF2-40B4-BE49-F238E27FC236}">
                <a16:creationId xmlns:a16="http://schemas.microsoft.com/office/drawing/2014/main" id="{205693DF-D350-4F04-B423-2CA02F4166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337" y="1201249"/>
            <a:ext cx="7553325" cy="5305425"/>
          </a:xfrm>
          <a:prstGeom prst="rect">
            <a:avLst/>
          </a:prstGeom>
        </p:spPr>
      </p:pic>
    </p:spTree>
    <p:extLst>
      <p:ext uri="{BB962C8B-B14F-4D97-AF65-F5344CB8AC3E}">
        <p14:creationId xmlns:p14="http://schemas.microsoft.com/office/powerpoint/2010/main" val="17944798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DC049-86E9-472F-A9F9-94128880E115}"/>
              </a:ext>
            </a:extLst>
          </p:cNvPr>
          <p:cNvSpPr>
            <a:spLocks noGrp="1"/>
          </p:cNvSpPr>
          <p:nvPr>
            <p:ph type="title"/>
          </p:nvPr>
        </p:nvSpPr>
        <p:spPr/>
        <p:txBody>
          <a:bodyPr/>
          <a:lstStyle/>
          <a:p>
            <a:r>
              <a:rPr lang="en-US" b="1" dirty="0">
                <a:latin typeface="Calisto MT" panose="02040603050505030304" pitchFamily="18" charset="0"/>
                <a:ea typeface="Tahoma" panose="020B0604030504040204" pitchFamily="34" charset="0"/>
                <a:cs typeface="Tahoma" panose="020B0604030504040204" pitchFamily="34" charset="0"/>
              </a:rPr>
              <a:t>Pearson</a:t>
            </a:r>
          </a:p>
        </p:txBody>
      </p:sp>
      <p:sp>
        <p:nvSpPr>
          <p:cNvPr id="3" name="Slide Number Placeholder 2">
            <a:extLst>
              <a:ext uri="{FF2B5EF4-FFF2-40B4-BE49-F238E27FC236}">
                <a16:creationId xmlns:a16="http://schemas.microsoft.com/office/drawing/2014/main" id="{021D1D65-3D08-4B10-93AC-B9B12A293875}"/>
              </a:ext>
            </a:extLst>
          </p:cNvPr>
          <p:cNvSpPr>
            <a:spLocks noGrp="1"/>
          </p:cNvSpPr>
          <p:nvPr>
            <p:ph type="sldNum" sz="quarter" idx="12"/>
          </p:nvPr>
        </p:nvSpPr>
        <p:spPr/>
        <p:txBody>
          <a:bodyPr/>
          <a:lstStyle/>
          <a:p>
            <a:fld id="{D0351526-07C4-4BC6-8B1A-7208761F523C}" type="slidenum">
              <a:rPr lang="en-US" smtClean="0"/>
              <a:t>19</a:t>
            </a:fld>
            <a:endParaRPr lang="en-US"/>
          </a:p>
        </p:txBody>
      </p:sp>
      <p:pic>
        <p:nvPicPr>
          <p:cNvPr id="6" name="Picture 5">
            <a:extLst>
              <a:ext uri="{FF2B5EF4-FFF2-40B4-BE49-F238E27FC236}">
                <a16:creationId xmlns:a16="http://schemas.microsoft.com/office/drawing/2014/main" id="{1DFDE6C0-FA63-49C2-883A-F3A5BA16E4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497318"/>
            <a:ext cx="7658100" cy="4714875"/>
          </a:xfrm>
          <a:prstGeom prst="rect">
            <a:avLst/>
          </a:prstGeom>
        </p:spPr>
      </p:pic>
    </p:spTree>
    <p:extLst>
      <p:ext uri="{BB962C8B-B14F-4D97-AF65-F5344CB8AC3E}">
        <p14:creationId xmlns:p14="http://schemas.microsoft.com/office/powerpoint/2010/main" val="42688022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latin typeface="Calisto MT" panose="02040603050505030304" pitchFamily="18" charset="0"/>
              </a:rPr>
              <a:t>Overview</a:t>
            </a:r>
          </a:p>
        </p:txBody>
      </p:sp>
      <p:sp>
        <p:nvSpPr>
          <p:cNvPr id="3" name="Content Placeholder 2"/>
          <p:cNvSpPr>
            <a:spLocks noGrp="1"/>
          </p:cNvSpPr>
          <p:nvPr>
            <p:ph idx="1"/>
          </p:nvPr>
        </p:nvSpPr>
        <p:spPr>
          <a:xfrm>
            <a:off x="228600" y="1752600"/>
            <a:ext cx="8458200" cy="4373563"/>
          </a:xfrm>
        </p:spPr>
        <p:txBody>
          <a:bodyPr>
            <a:noAutofit/>
          </a:bodyPr>
          <a:lstStyle/>
          <a:p>
            <a:pPr>
              <a:spcBef>
                <a:spcPts val="0"/>
              </a:spcBef>
              <a:spcAft>
                <a:spcPts val="1200"/>
              </a:spcAft>
            </a:pPr>
            <a:r>
              <a:rPr lang="en-US" sz="2600" dirty="0">
                <a:latin typeface="Calisto MT" panose="02040603050505030304" pitchFamily="18" charset="0"/>
              </a:rPr>
              <a:t>These training materials are based on the </a:t>
            </a:r>
            <a:r>
              <a:rPr lang="en-US" sz="2600" i="1" dirty="0">
                <a:latin typeface="Calisto MT" panose="02040603050505030304" pitchFamily="18" charset="0"/>
                <a:hlinkClick r:id="rId2" action="ppaction://hlinkfile"/>
              </a:rPr>
              <a:t>2024–2025 Statewide Assessments Accommodations Guide</a:t>
            </a:r>
            <a:r>
              <a:rPr lang="en-US" sz="2600" i="1" dirty="0">
                <a:latin typeface="Calisto MT" panose="02040603050505030304" pitchFamily="18" charset="0"/>
              </a:rPr>
              <a:t> </a:t>
            </a:r>
            <a:r>
              <a:rPr lang="en-US" sz="2600" dirty="0">
                <a:latin typeface="Calisto MT" panose="02040603050505030304" pitchFamily="18" charset="0"/>
              </a:rPr>
              <a:t>(</a:t>
            </a:r>
            <a:r>
              <a:rPr lang="en-US" sz="2600" b="1" dirty="0">
                <a:latin typeface="Calisto MT" panose="02040603050505030304" pitchFamily="18" charset="0"/>
              </a:rPr>
              <a:t>2024–2025 Accommodations Guide) and the  </a:t>
            </a:r>
            <a:r>
              <a:rPr lang="en-US" sz="2600" i="1" dirty="0">
                <a:latin typeface="Calisto MT" panose="02040603050505030304" pitchFamily="18" charset="0"/>
                <a:hlinkClick r:id="rId3" action="ppaction://hlinkfile" tooltip="https://flfast.org/-/media/project/client-portals/florida-fast/pdf/manuals-and-user-guides/spring-summer_2024_tam.pdf"/>
              </a:rPr>
              <a:t>Spring/Summer 2025 Test Administration Manual</a:t>
            </a:r>
            <a:r>
              <a:rPr lang="en-US" sz="2600" i="1" dirty="0">
                <a:latin typeface="Calisto MT" panose="02040603050505030304" pitchFamily="18" charset="0"/>
              </a:rPr>
              <a:t> (</a:t>
            </a:r>
            <a:r>
              <a:rPr lang="en-US" sz="2600" b="1" dirty="0">
                <a:latin typeface="Calisto MT" panose="02040603050505030304" pitchFamily="18" charset="0"/>
              </a:rPr>
              <a:t>Spring/Summer 2025 TAM</a:t>
            </a:r>
            <a:r>
              <a:rPr lang="en-US" sz="2600" i="1" dirty="0">
                <a:latin typeface="Calisto MT" panose="02040603050505030304" pitchFamily="18" charset="0"/>
              </a:rPr>
              <a:t>)</a:t>
            </a:r>
          </a:p>
          <a:p>
            <a:pPr>
              <a:spcBef>
                <a:spcPts val="0"/>
              </a:spcBef>
              <a:spcAft>
                <a:spcPts val="1200"/>
              </a:spcAft>
            </a:pPr>
            <a:r>
              <a:rPr lang="en-US" sz="2600" dirty="0">
                <a:latin typeface="Calisto MT" panose="02040603050505030304" pitchFamily="18" charset="0"/>
              </a:rPr>
              <a:t>These guides are provided in an online format only and are posted to the Florida Statewide Assessments Portal. </a:t>
            </a:r>
          </a:p>
          <a:p>
            <a:pPr>
              <a:spcBef>
                <a:spcPts val="0"/>
              </a:spcBef>
              <a:spcAft>
                <a:spcPts val="1200"/>
              </a:spcAft>
            </a:pPr>
            <a:r>
              <a:rPr lang="en-US" sz="2600" dirty="0">
                <a:latin typeface="Calisto MT" panose="02040603050505030304" pitchFamily="18" charset="0"/>
              </a:rPr>
              <a:t>This presentation is designed to highlight important information regarding test administration policies and procedures.</a:t>
            </a:r>
          </a:p>
          <a:p>
            <a:pPr>
              <a:spcBef>
                <a:spcPts val="0"/>
              </a:spcBef>
              <a:spcAft>
                <a:spcPts val="1200"/>
              </a:spcAft>
            </a:pPr>
            <a:r>
              <a:rPr lang="en-US" sz="2600" b="1" dirty="0">
                <a:latin typeface="Calisto MT" panose="02040603050505030304" pitchFamily="18" charset="0"/>
              </a:rPr>
              <a:t>This presentation is not a replacement for reading the 2024–2025 Accommodations Guide or the Spring/Summer 2025 Test Administration Guide.</a:t>
            </a:r>
          </a:p>
          <a:p>
            <a:pPr marL="0" indent="0">
              <a:lnSpc>
                <a:spcPct val="80000"/>
              </a:lnSpc>
              <a:spcBef>
                <a:spcPts val="300"/>
              </a:spcBef>
              <a:spcAft>
                <a:spcPts val="300"/>
              </a:spcAft>
              <a:buNone/>
            </a:pPr>
            <a:endParaRPr lang="en-US" sz="2600" dirty="0"/>
          </a:p>
        </p:txBody>
      </p:sp>
      <p:sp>
        <p:nvSpPr>
          <p:cNvPr id="4" name="Slide Number Placeholder 3"/>
          <p:cNvSpPr>
            <a:spLocks noGrp="1"/>
          </p:cNvSpPr>
          <p:nvPr>
            <p:ph type="sldNum" sz="quarter" idx="12"/>
          </p:nvPr>
        </p:nvSpPr>
        <p:spPr/>
        <p:txBody>
          <a:bodyPr/>
          <a:lstStyle/>
          <a:p>
            <a:fld id="{60F88D64-766A-45C3-93FE-3E1D3068B07A}" type="slidenum">
              <a:rPr lang="en-US" smtClean="0"/>
              <a:t>2</a:t>
            </a:fld>
            <a:endParaRPr lang="en-US" dirty="0"/>
          </a:p>
        </p:txBody>
      </p:sp>
    </p:spTree>
    <p:extLst>
      <p:ext uri="{BB962C8B-B14F-4D97-AF65-F5344CB8AC3E}">
        <p14:creationId xmlns:p14="http://schemas.microsoft.com/office/powerpoint/2010/main" val="8278009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68EEC-72F2-49DC-8C45-EDABA52DA1C8}"/>
              </a:ext>
            </a:extLst>
          </p:cNvPr>
          <p:cNvSpPr>
            <a:spLocks noGrp="1"/>
          </p:cNvSpPr>
          <p:nvPr>
            <p:ph type="title"/>
          </p:nvPr>
        </p:nvSpPr>
        <p:spPr/>
        <p:txBody>
          <a:bodyPr/>
          <a:lstStyle/>
          <a:p>
            <a:r>
              <a:rPr lang="en-US" b="1" dirty="0">
                <a:latin typeface="Calisto MT" panose="02040603050505030304" pitchFamily="18" charset="0"/>
                <a:ea typeface="Tahoma" panose="020B0604030504040204" pitchFamily="34" charset="0"/>
                <a:cs typeface="Tahoma" panose="020B0604030504040204" pitchFamily="34" charset="0"/>
              </a:rPr>
              <a:t>Pearson</a:t>
            </a:r>
          </a:p>
        </p:txBody>
      </p:sp>
      <p:sp>
        <p:nvSpPr>
          <p:cNvPr id="3" name="Slide Number Placeholder 2">
            <a:extLst>
              <a:ext uri="{FF2B5EF4-FFF2-40B4-BE49-F238E27FC236}">
                <a16:creationId xmlns:a16="http://schemas.microsoft.com/office/drawing/2014/main" id="{08640401-D089-44FA-85AB-42BCBD10923D}"/>
              </a:ext>
            </a:extLst>
          </p:cNvPr>
          <p:cNvSpPr>
            <a:spLocks noGrp="1"/>
          </p:cNvSpPr>
          <p:nvPr>
            <p:ph type="sldNum" sz="quarter" idx="12"/>
          </p:nvPr>
        </p:nvSpPr>
        <p:spPr/>
        <p:txBody>
          <a:bodyPr/>
          <a:lstStyle/>
          <a:p>
            <a:fld id="{D0351526-07C4-4BC6-8B1A-7208761F523C}" type="slidenum">
              <a:rPr lang="en-US" smtClean="0"/>
              <a:t>20</a:t>
            </a:fld>
            <a:endParaRPr lang="en-US"/>
          </a:p>
        </p:txBody>
      </p:sp>
      <p:pic>
        <p:nvPicPr>
          <p:cNvPr id="8" name="Picture 7">
            <a:extLst>
              <a:ext uri="{FF2B5EF4-FFF2-40B4-BE49-F238E27FC236}">
                <a16:creationId xmlns:a16="http://schemas.microsoft.com/office/drawing/2014/main" id="{B3E5634D-F3E5-4E24-A56E-4C55C494B6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1231900"/>
            <a:ext cx="7515225" cy="5124450"/>
          </a:xfrm>
          <a:prstGeom prst="rect">
            <a:avLst/>
          </a:prstGeom>
        </p:spPr>
      </p:pic>
    </p:spTree>
    <p:extLst>
      <p:ext uri="{BB962C8B-B14F-4D97-AF65-F5344CB8AC3E}">
        <p14:creationId xmlns:p14="http://schemas.microsoft.com/office/powerpoint/2010/main" val="29708934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Calisto MT" panose="02040603050505030304" pitchFamily="18" charset="0"/>
              </a:rPr>
              <a:t>UPS Labels – DRC/Pearson</a:t>
            </a:r>
          </a:p>
        </p:txBody>
      </p:sp>
      <p:sp>
        <p:nvSpPr>
          <p:cNvPr id="4" name="Slide Number Placeholder 3"/>
          <p:cNvSpPr>
            <a:spLocks noGrp="1"/>
          </p:cNvSpPr>
          <p:nvPr>
            <p:ph type="sldNum" sz="quarter" idx="12"/>
          </p:nvPr>
        </p:nvSpPr>
        <p:spPr/>
        <p:txBody>
          <a:bodyPr/>
          <a:lstStyle/>
          <a:p>
            <a:fld id="{60F88D64-766A-45C3-93FE-3E1D3068B07A}" type="slidenum">
              <a:rPr lang="en-US" smtClean="0"/>
              <a:t>21</a:t>
            </a:fld>
            <a:endParaRPr lang="en-US" dirty="0"/>
          </a:p>
        </p:txBody>
      </p:sp>
      <p:pic>
        <p:nvPicPr>
          <p:cNvPr id="5" name="Picture 4">
            <a:extLst>
              <a:ext uri="{FF2B5EF4-FFF2-40B4-BE49-F238E27FC236}">
                <a16:creationId xmlns:a16="http://schemas.microsoft.com/office/drawing/2014/main" id="{065D0D1E-4694-43B0-AD93-966CDD301D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799" y="1219200"/>
            <a:ext cx="6337279" cy="4953000"/>
          </a:xfrm>
          <a:prstGeom prst="rect">
            <a:avLst/>
          </a:prstGeom>
        </p:spPr>
      </p:pic>
    </p:spTree>
    <p:extLst>
      <p:ext uri="{BB962C8B-B14F-4D97-AF65-F5344CB8AC3E}">
        <p14:creationId xmlns:p14="http://schemas.microsoft.com/office/powerpoint/2010/main" val="29383796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737092" cy="1096962"/>
          </a:xfrm>
        </p:spPr>
        <p:txBody>
          <a:bodyPr>
            <a:noAutofit/>
          </a:bodyPr>
          <a:lstStyle/>
          <a:p>
            <a:r>
              <a:rPr lang="en-US" dirty="0">
                <a:latin typeface="Calisto MT" panose="02040603050505030304" pitchFamily="18" charset="0"/>
              </a:rPr>
              <a:t>UPS Return – DRC/Pearson</a:t>
            </a:r>
          </a:p>
        </p:txBody>
      </p:sp>
      <p:sp>
        <p:nvSpPr>
          <p:cNvPr id="3" name="Content Placeholder 2"/>
          <p:cNvSpPr>
            <a:spLocks noGrp="1"/>
          </p:cNvSpPr>
          <p:nvPr>
            <p:ph idx="1"/>
          </p:nvPr>
        </p:nvSpPr>
        <p:spPr>
          <a:xfrm>
            <a:off x="228599" y="1752601"/>
            <a:ext cx="8645209" cy="4343399"/>
          </a:xfrm>
        </p:spPr>
        <p:txBody>
          <a:bodyPr>
            <a:noAutofit/>
          </a:bodyPr>
          <a:lstStyle/>
          <a:p>
            <a:pPr marL="0" lvl="2" indent="0">
              <a:buNone/>
            </a:pPr>
            <a:r>
              <a:rPr lang="en-US" dirty="0">
                <a:latin typeface="Calisto MT" panose="02040603050505030304" pitchFamily="18" charset="0"/>
              </a:rPr>
              <a:t>You may return your UPS materials the following ways: </a:t>
            </a:r>
          </a:p>
          <a:p>
            <a:pPr marL="0" lvl="2" indent="0">
              <a:buNone/>
            </a:pPr>
            <a:r>
              <a:rPr lang="en-US" dirty="0">
                <a:latin typeface="Calisto MT" panose="02040603050505030304" pitchFamily="18" charset="0"/>
              </a:rPr>
              <a:t>• </a:t>
            </a:r>
            <a:r>
              <a:rPr lang="en-US" sz="2000" b="1" dirty="0">
                <a:latin typeface="Calisto MT" panose="02040603050505030304" pitchFamily="18" charset="0"/>
              </a:rPr>
              <a:t>Drop Off</a:t>
            </a:r>
            <a:r>
              <a:rPr lang="en-US" sz="2000" dirty="0">
                <a:latin typeface="Calisto MT" panose="02040603050505030304" pitchFamily="18" charset="0"/>
              </a:rPr>
              <a:t>: Take your materials to a UPS Customer Center or Store. </a:t>
            </a:r>
          </a:p>
          <a:p>
            <a:pPr marL="0" lvl="2" indent="0">
              <a:buNone/>
            </a:pPr>
            <a:r>
              <a:rPr lang="en-US" sz="2000" dirty="0">
                <a:latin typeface="Calisto MT" panose="02040603050505030304" pitchFamily="18" charset="0"/>
              </a:rPr>
              <a:t>• </a:t>
            </a:r>
            <a:r>
              <a:rPr lang="en-US" sz="2000" b="1" dirty="0">
                <a:latin typeface="Calisto MT" panose="02040603050505030304" pitchFamily="18" charset="0"/>
              </a:rPr>
              <a:t>Daily Pickup</a:t>
            </a:r>
            <a:r>
              <a:rPr lang="en-US" sz="2000" dirty="0">
                <a:latin typeface="Calisto MT" panose="02040603050505030304" pitchFamily="18" charset="0"/>
              </a:rPr>
              <a:t>: Return with your daily on-route pickup. If you have more than 10 boxes, contact UPS to ensure the driver is properly equipped. </a:t>
            </a:r>
          </a:p>
          <a:p>
            <a:pPr marL="0" lvl="2" indent="0">
              <a:buNone/>
            </a:pPr>
            <a:r>
              <a:rPr lang="en-US" sz="2000" dirty="0">
                <a:latin typeface="Calisto MT" panose="02040603050505030304" pitchFamily="18" charset="0"/>
              </a:rPr>
              <a:t>• </a:t>
            </a:r>
            <a:r>
              <a:rPr lang="en-US" sz="2000" b="1" dirty="0">
                <a:highlight>
                  <a:srgbClr val="FFFF00"/>
                </a:highlight>
                <a:latin typeface="Calisto MT" panose="02040603050505030304" pitchFamily="18" charset="0"/>
              </a:rPr>
              <a:t>Schedule Online: Schedule a pickup at www.ups.com/us, then click on Shipping &gt; Schedule a Pickup. </a:t>
            </a:r>
          </a:p>
          <a:p>
            <a:pPr marL="0" lvl="2" indent="0">
              <a:buNone/>
            </a:pPr>
            <a:r>
              <a:rPr lang="en-US" sz="2000" b="1" dirty="0">
                <a:latin typeface="Calisto MT" panose="02040603050505030304" pitchFamily="18" charset="0"/>
              </a:rPr>
              <a:t>	▪ Separate pickups must be scheduled for DRC (FAST/BEST Writing) and Pearson (NGSSS &amp; FCLE) returns. </a:t>
            </a:r>
          </a:p>
          <a:p>
            <a:pPr marL="0" lvl="2" indent="0">
              <a:buNone/>
            </a:pPr>
            <a:r>
              <a:rPr lang="en-US" sz="2000" b="1" dirty="0">
                <a:latin typeface="Calisto MT" panose="02040603050505030304" pitchFamily="18" charset="0"/>
              </a:rPr>
              <a:t>		◦ The same pickup date and time can be used for both vendors. </a:t>
            </a:r>
          </a:p>
          <a:p>
            <a:pPr marL="0" lvl="2" indent="0">
              <a:buNone/>
            </a:pPr>
            <a:r>
              <a:rPr lang="en-US" sz="2000" dirty="0">
                <a:latin typeface="Calisto MT" panose="02040603050505030304" pitchFamily="18" charset="0"/>
              </a:rPr>
              <a:t>		◦ </a:t>
            </a:r>
            <a:r>
              <a:rPr lang="en-US" sz="2000" b="1" dirty="0">
                <a:latin typeface="Calisto MT" panose="02040603050505030304" pitchFamily="18" charset="0"/>
              </a:rPr>
              <a:t>Document the number of boxes per vendor and apply the correct UPS-RS labels to each box. </a:t>
            </a:r>
          </a:p>
        </p:txBody>
      </p:sp>
      <p:sp>
        <p:nvSpPr>
          <p:cNvPr id="4" name="Slide Number Placeholder 3"/>
          <p:cNvSpPr>
            <a:spLocks noGrp="1"/>
          </p:cNvSpPr>
          <p:nvPr>
            <p:ph type="sldNum" sz="quarter" idx="12"/>
          </p:nvPr>
        </p:nvSpPr>
        <p:spPr/>
        <p:txBody>
          <a:bodyPr/>
          <a:lstStyle/>
          <a:p>
            <a:fld id="{60F88D64-766A-45C3-93FE-3E1D3068B07A}" type="slidenum">
              <a:rPr lang="en-US" smtClean="0"/>
              <a:t>22</a:t>
            </a:fld>
            <a:endParaRPr lang="en-US" dirty="0"/>
          </a:p>
        </p:txBody>
      </p:sp>
    </p:spTree>
    <p:extLst>
      <p:ext uri="{BB962C8B-B14F-4D97-AF65-F5344CB8AC3E}">
        <p14:creationId xmlns:p14="http://schemas.microsoft.com/office/powerpoint/2010/main" val="10760808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828EC-F73F-4590-950A-1040E4133DA5}"/>
              </a:ext>
            </a:extLst>
          </p:cNvPr>
          <p:cNvSpPr>
            <a:spLocks noGrp="1"/>
          </p:cNvSpPr>
          <p:nvPr>
            <p:ph type="title"/>
          </p:nvPr>
        </p:nvSpPr>
        <p:spPr/>
        <p:txBody>
          <a:bodyPr/>
          <a:lstStyle/>
          <a:p>
            <a:r>
              <a:rPr lang="en-US" dirty="0">
                <a:latin typeface="Calisto MT" panose="02040603050505030304" pitchFamily="18" charset="0"/>
              </a:rPr>
              <a:t>UPS Pick Up</a:t>
            </a:r>
          </a:p>
        </p:txBody>
      </p:sp>
      <p:pic>
        <p:nvPicPr>
          <p:cNvPr id="6" name="Content Placeholder 5">
            <a:extLst>
              <a:ext uri="{FF2B5EF4-FFF2-40B4-BE49-F238E27FC236}">
                <a16:creationId xmlns:a16="http://schemas.microsoft.com/office/drawing/2014/main" id="{7B498129-0464-4B06-B2D0-4CBBD8E5925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400" y="2961218"/>
            <a:ext cx="7624155" cy="1752680"/>
          </a:xfrm>
        </p:spPr>
      </p:pic>
      <p:sp>
        <p:nvSpPr>
          <p:cNvPr id="4" name="Slide Number Placeholder 3">
            <a:extLst>
              <a:ext uri="{FF2B5EF4-FFF2-40B4-BE49-F238E27FC236}">
                <a16:creationId xmlns:a16="http://schemas.microsoft.com/office/drawing/2014/main" id="{E14DD822-573A-4457-BBF3-A9C3E6ABF30B}"/>
              </a:ext>
            </a:extLst>
          </p:cNvPr>
          <p:cNvSpPr>
            <a:spLocks noGrp="1"/>
          </p:cNvSpPr>
          <p:nvPr>
            <p:ph type="sldNum" sz="quarter" idx="12"/>
          </p:nvPr>
        </p:nvSpPr>
        <p:spPr/>
        <p:txBody>
          <a:bodyPr/>
          <a:lstStyle/>
          <a:p>
            <a:fld id="{60F88D64-766A-45C3-93FE-3E1D3068B07A}" type="slidenum">
              <a:rPr lang="en-US" smtClean="0"/>
              <a:t>23</a:t>
            </a:fld>
            <a:endParaRPr lang="en-US" dirty="0"/>
          </a:p>
        </p:txBody>
      </p:sp>
    </p:spTree>
    <p:extLst>
      <p:ext uri="{BB962C8B-B14F-4D97-AF65-F5344CB8AC3E}">
        <p14:creationId xmlns:p14="http://schemas.microsoft.com/office/powerpoint/2010/main" val="29668464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737092" cy="1096962"/>
          </a:xfrm>
        </p:spPr>
        <p:txBody>
          <a:bodyPr>
            <a:noAutofit/>
          </a:bodyPr>
          <a:lstStyle/>
          <a:p>
            <a:r>
              <a:rPr lang="en-US" sz="3600" b="1" i="0" u="none" strike="noStrike" baseline="0" dirty="0">
                <a:solidFill>
                  <a:srgbClr val="211D1E"/>
                </a:solidFill>
                <a:latin typeface="Calisto MT" panose="02040603050505030304" pitchFamily="18" charset="0"/>
              </a:rPr>
              <a:t>School Assessment Coordinator Responsibilities and Instructions</a:t>
            </a:r>
            <a:endParaRPr lang="en-US" sz="7200" dirty="0">
              <a:latin typeface="Calisto MT" panose="02040603050505030304" pitchFamily="18" charset="0"/>
            </a:endParaRPr>
          </a:p>
        </p:txBody>
      </p:sp>
      <p:sp>
        <p:nvSpPr>
          <p:cNvPr id="3" name="Content Placeholder 2"/>
          <p:cNvSpPr>
            <a:spLocks noGrp="1"/>
          </p:cNvSpPr>
          <p:nvPr>
            <p:ph idx="1"/>
          </p:nvPr>
        </p:nvSpPr>
        <p:spPr/>
        <p:txBody>
          <a:bodyPr>
            <a:noAutofit/>
          </a:bodyPr>
          <a:lstStyle/>
          <a:p>
            <a:pPr marL="0" indent="0">
              <a:buNone/>
            </a:pPr>
            <a:r>
              <a:rPr lang="en-US" sz="2800" b="1" dirty="0">
                <a:latin typeface="Calisto MT" panose="02040603050505030304" pitchFamily="18" charset="0"/>
              </a:rPr>
              <a:t>Hazardous Materials</a:t>
            </a:r>
          </a:p>
          <a:p>
            <a:r>
              <a:rPr lang="en-US" sz="2400" b="0" i="0" u="none" strike="noStrike" baseline="0" dirty="0">
                <a:solidFill>
                  <a:srgbClr val="221E1F"/>
                </a:solidFill>
                <a:latin typeface="Calisto MT" panose="02040603050505030304" pitchFamily="18" charset="0"/>
              </a:rPr>
              <a:t>If a test document is soiled (e.g., with blood, vomit), the school assessment coordinator should contact their DAC (Nate). All hazardous materials must be reported by the last day of the test window. At their discretion, school personnel may transcribe responses into a replacement test document. </a:t>
            </a:r>
          </a:p>
          <a:p>
            <a:r>
              <a:rPr lang="en-US" sz="2400" b="0" i="0" u="none" strike="noStrike" baseline="0" dirty="0">
                <a:solidFill>
                  <a:srgbClr val="221E1F"/>
                </a:solidFill>
                <a:latin typeface="Calisto MT" panose="02040603050505030304" pitchFamily="18" charset="0"/>
              </a:rPr>
              <a:t>The damaged test document should then be destroyed or disposed of in a secure manner (e.g., shredding, burning). </a:t>
            </a:r>
            <a:r>
              <a:rPr lang="en-US" sz="2400" b="0" i="0" u="none" strike="noStrike" baseline="0" dirty="0">
                <a:solidFill>
                  <a:srgbClr val="221E1F"/>
                </a:solidFill>
                <a:highlight>
                  <a:srgbClr val="FFFF00"/>
                </a:highlight>
                <a:latin typeface="Calisto MT" panose="02040603050505030304" pitchFamily="18" charset="0"/>
              </a:rPr>
              <a:t>Soiled test documents should not be returned with test materials.</a:t>
            </a:r>
            <a:endParaRPr lang="en-US" sz="1800" b="0" i="0" u="none" strike="noStrike" baseline="0" dirty="0">
              <a:solidFill>
                <a:srgbClr val="221E1F"/>
              </a:solidFill>
              <a:highlight>
                <a:srgbClr val="FFFF00"/>
              </a:highlight>
              <a:latin typeface="Calisto MT" panose="02040603050505030304" pitchFamily="18" charset="0"/>
            </a:endParaRPr>
          </a:p>
        </p:txBody>
      </p:sp>
      <p:sp>
        <p:nvSpPr>
          <p:cNvPr id="4" name="Slide Number Placeholder 3"/>
          <p:cNvSpPr>
            <a:spLocks noGrp="1"/>
          </p:cNvSpPr>
          <p:nvPr>
            <p:ph type="sldNum" sz="quarter" idx="12"/>
          </p:nvPr>
        </p:nvSpPr>
        <p:spPr/>
        <p:txBody>
          <a:bodyPr/>
          <a:lstStyle/>
          <a:p>
            <a:fld id="{60F88D64-766A-45C3-93FE-3E1D3068B07A}" type="slidenum">
              <a:rPr lang="en-US" smtClean="0"/>
              <a:t>24</a:t>
            </a:fld>
            <a:endParaRPr lang="en-US" dirty="0"/>
          </a:p>
        </p:txBody>
      </p:sp>
    </p:spTree>
    <p:extLst>
      <p:ext uri="{BB962C8B-B14F-4D97-AF65-F5344CB8AC3E}">
        <p14:creationId xmlns:p14="http://schemas.microsoft.com/office/powerpoint/2010/main" val="996612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737092" cy="1096962"/>
          </a:xfrm>
        </p:spPr>
        <p:txBody>
          <a:bodyPr>
            <a:noAutofit/>
          </a:bodyPr>
          <a:lstStyle/>
          <a:p>
            <a:r>
              <a:rPr lang="en-US" dirty="0">
                <a:latin typeface="Calisto MT" panose="02040603050505030304" pitchFamily="18" charset="0"/>
              </a:rPr>
              <a:t>District Coordinator Box/Security Envelope</a:t>
            </a:r>
          </a:p>
        </p:txBody>
      </p:sp>
      <p:sp>
        <p:nvSpPr>
          <p:cNvPr id="3" name="Content Placeholder 2"/>
          <p:cNvSpPr>
            <a:spLocks noGrp="1"/>
          </p:cNvSpPr>
          <p:nvPr>
            <p:ph idx="1"/>
          </p:nvPr>
        </p:nvSpPr>
        <p:spPr>
          <a:xfrm>
            <a:off x="228600" y="1752601"/>
            <a:ext cx="8645210" cy="4343399"/>
          </a:xfrm>
        </p:spPr>
        <p:txBody>
          <a:bodyPr>
            <a:noAutofit/>
          </a:bodyPr>
          <a:lstStyle/>
          <a:p>
            <a:pPr>
              <a:spcAft>
                <a:spcPts val="300"/>
              </a:spcAft>
            </a:pPr>
            <a:r>
              <a:rPr lang="en-US" sz="2800" u="sng" dirty="0">
                <a:latin typeface="Calisto MT" panose="02040603050505030304" pitchFamily="18" charset="0"/>
              </a:rPr>
              <a:t>DO NOT follow the instructions in the Spring/Summer manual </a:t>
            </a:r>
          </a:p>
          <a:p>
            <a:pPr>
              <a:spcAft>
                <a:spcPts val="300"/>
              </a:spcAft>
            </a:pPr>
            <a:r>
              <a:rPr lang="en-US" sz="2800" dirty="0">
                <a:latin typeface="Calisto MT" panose="02040603050505030304" pitchFamily="18" charset="0"/>
              </a:rPr>
              <a:t>Make copies of all applicable testing documents to keep at your school as outlined in General Records Schedule GS7 for Public Schools PreK-12 and Adult and Career Education:</a:t>
            </a:r>
          </a:p>
          <a:p>
            <a:pPr lvl="1">
              <a:spcAft>
                <a:spcPts val="300"/>
              </a:spcAft>
              <a:buFont typeface="Courier New" panose="02070309020205020404" pitchFamily="49" charset="0"/>
              <a:buChar char="o"/>
            </a:pPr>
            <a:r>
              <a:rPr lang="en-US" sz="2400" dirty="0">
                <a:latin typeface="Calisto MT" panose="02040603050505030304" pitchFamily="18" charset="0"/>
              </a:rPr>
              <a:t>Chain of Custody (PBT only, if used)</a:t>
            </a:r>
          </a:p>
          <a:p>
            <a:pPr lvl="1">
              <a:spcAft>
                <a:spcPts val="300"/>
              </a:spcAft>
              <a:buFont typeface="Courier New" panose="02070309020205020404" pitchFamily="49" charset="0"/>
              <a:buChar char="o"/>
            </a:pPr>
            <a:r>
              <a:rPr lang="en-US" sz="2400" dirty="0">
                <a:latin typeface="Calisto MT" panose="02040603050505030304" pitchFamily="18" charset="0"/>
              </a:rPr>
              <a:t>Administration Records</a:t>
            </a:r>
          </a:p>
          <a:p>
            <a:pPr lvl="1">
              <a:spcAft>
                <a:spcPts val="300"/>
              </a:spcAft>
              <a:buFont typeface="Courier New" panose="02070309020205020404" pitchFamily="49" charset="0"/>
              <a:buChar char="o"/>
            </a:pPr>
            <a:r>
              <a:rPr lang="en-US" sz="2400" dirty="0">
                <a:latin typeface="Calisto MT" panose="02040603050505030304" pitchFamily="18" charset="0"/>
              </a:rPr>
              <a:t>Security Logs</a:t>
            </a:r>
          </a:p>
          <a:p>
            <a:pPr lvl="1">
              <a:spcAft>
                <a:spcPts val="300"/>
              </a:spcAft>
              <a:buFont typeface="Courier New" panose="02070309020205020404" pitchFamily="49" charset="0"/>
              <a:buChar char="o"/>
            </a:pPr>
            <a:r>
              <a:rPr lang="en-US" sz="2400" dirty="0">
                <a:latin typeface="Calisto MT" panose="02040603050505030304" pitchFamily="18" charset="0"/>
              </a:rPr>
              <a:t>Seating Charts</a:t>
            </a:r>
          </a:p>
          <a:p>
            <a:pPr lvl="1">
              <a:spcAft>
                <a:spcPts val="300"/>
              </a:spcAft>
              <a:buFont typeface="Courier New" panose="02070309020205020404" pitchFamily="49" charset="0"/>
              <a:buChar char="o"/>
            </a:pPr>
            <a:r>
              <a:rPr lang="en-US" sz="2400" dirty="0">
                <a:latin typeface="Calisto MT" panose="02040603050505030304" pitchFamily="18" charset="0"/>
              </a:rPr>
              <a:t>Signed Test/Prohibited Activities Agreements</a:t>
            </a:r>
          </a:p>
          <a:p>
            <a:pPr marL="0" indent="0">
              <a:spcAft>
                <a:spcPts val="300"/>
              </a:spcAft>
              <a:buNone/>
            </a:pPr>
            <a:endParaRPr lang="en-US" sz="2800" b="1" dirty="0">
              <a:latin typeface="Calisto MT" panose="02040603050505030304" pitchFamily="18" charset="0"/>
            </a:endParaRPr>
          </a:p>
          <a:p>
            <a:pPr marL="0" indent="0">
              <a:spcAft>
                <a:spcPts val="300"/>
              </a:spcAft>
              <a:buNone/>
            </a:pPr>
            <a:endParaRPr lang="en-US" sz="2800" b="1" dirty="0">
              <a:latin typeface="Calisto MT" panose="02040603050505030304" pitchFamily="18" charset="0"/>
            </a:endParaRPr>
          </a:p>
          <a:p>
            <a:pPr marL="0" indent="0">
              <a:spcAft>
                <a:spcPts val="300"/>
              </a:spcAft>
              <a:buNone/>
            </a:pPr>
            <a:endParaRPr lang="en-US" sz="2800" b="1" dirty="0">
              <a:latin typeface="Calisto MT" panose="02040603050505030304" pitchFamily="18" charset="0"/>
            </a:endParaRPr>
          </a:p>
          <a:p>
            <a:pPr marL="347663" lvl="1" indent="-347663">
              <a:spcAft>
                <a:spcPts val="0"/>
              </a:spcAft>
              <a:buSzPct val="100000"/>
              <a:buFont typeface="+mj-lt"/>
              <a:buAutoNum type="arabicPeriod" startAt="2"/>
            </a:pPr>
            <a:endParaRPr lang="en-US" sz="2600" dirty="0"/>
          </a:p>
          <a:p>
            <a:pPr marL="457200" indent="-457200">
              <a:buFont typeface="+mj-lt"/>
              <a:buAutoNum type="arabicPeriod" startAt="3"/>
            </a:pPr>
            <a:endParaRPr lang="en-US" sz="2600" dirty="0"/>
          </a:p>
          <a:p>
            <a:pPr marL="0" indent="0">
              <a:buNone/>
            </a:pPr>
            <a:endParaRPr lang="en-US" sz="2800" b="1" dirty="0"/>
          </a:p>
        </p:txBody>
      </p:sp>
      <p:sp>
        <p:nvSpPr>
          <p:cNvPr id="4" name="Slide Number Placeholder 3"/>
          <p:cNvSpPr>
            <a:spLocks noGrp="1"/>
          </p:cNvSpPr>
          <p:nvPr>
            <p:ph type="sldNum" sz="quarter" idx="12"/>
          </p:nvPr>
        </p:nvSpPr>
        <p:spPr/>
        <p:txBody>
          <a:bodyPr/>
          <a:lstStyle/>
          <a:p>
            <a:fld id="{60F88D64-766A-45C3-93FE-3E1D3068B07A}" type="slidenum">
              <a:rPr lang="en-US" smtClean="0"/>
              <a:t>25</a:t>
            </a:fld>
            <a:endParaRPr lang="en-US" dirty="0"/>
          </a:p>
        </p:txBody>
      </p:sp>
    </p:spTree>
    <p:extLst>
      <p:ext uri="{BB962C8B-B14F-4D97-AF65-F5344CB8AC3E}">
        <p14:creationId xmlns:p14="http://schemas.microsoft.com/office/powerpoint/2010/main" val="5534763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sto MT" panose="02040603050505030304" pitchFamily="18" charset="0"/>
              </a:rPr>
              <a:t>District Coordinator Box</a:t>
            </a:r>
          </a:p>
        </p:txBody>
      </p:sp>
      <p:sp>
        <p:nvSpPr>
          <p:cNvPr id="3" name="Content Placeholder 2"/>
          <p:cNvSpPr>
            <a:spLocks noGrp="1"/>
          </p:cNvSpPr>
          <p:nvPr>
            <p:ph idx="1"/>
          </p:nvPr>
        </p:nvSpPr>
        <p:spPr/>
        <p:txBody>
          <a:bodyPr/>
          <a:lstStyle/>
          <a:p>
            <a:r>
              <a:rPr lang="en-US" dirty="0">
                <a:latin typeface="Calisto MT" panose="02040603050505030304" pitchFamily="18" charset="0"/>
              </a:rPr>
              <a:t>All schools will receive a DC Box </a:t>
            </a:r>
          </a:p>
          <a:p>
            <a:endParaRPr lang="en-US" dirty="0"/>
          </a:p>
        </p:txBody>
      </p:sp>
      <p:sp>
        <p:nvSpPr>
          <p:cNvPr id="4" name="Slide Number Placeholder 3"/>
          <p:cNvSpPr>
            <a:spLocks noGrp="1"/>
          </p:cNvSpPr>
          <p:nvPr>
            <p:ph type="sldNum" sz="quarter" idx="12"/>
          </p:nvPr>
        </p:nvSpPr>
        <p:spPr/>
        <p:txBody>
          <a:bodyPr/>
          <a:lstStyle/>
          <a:p>
            <a:fld id="{60F88D64-766A-45C3-93FE-3E1D3068B07A}" type="slidenum">
              <a:rPr lang="en-US" smtClean="0"/>
              <a:t>26</a:t>
            </a:fld>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2609850"/>
            <a:ext cx="4648200" cy="3486150"/>
          </a:xfrm>
          <a:prstGeom prst="rect">
            <a:avLst/>
          </a:prstGeom>
        </p:spPr>
      </p:pic>
    </p:spTree>
    <p:extLst>
      <p:ext uri="{BB962C8B-B14F-4D97-AF65-F5344CB8AC3E}">
        <p14:creationId xmlns:p14="http://schemas.microsoft.com/office/powerpoint/2010/main" val="15701554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2758D-75F3-4FC7-B5BE-8187F0CA0A12}"/>
              </a:ext>
            </a:extLst>
          </p:cNvPr>
          <p:cNvSpPr>
            <a:spLocks noGrp="1"/>
          </p:cNvSpPr>
          <p:nvPr>
            <p:ph type="title"/>
          </p:nvPr>
        </p:nvSpPr>
        <p:spPr/>
        <p:txBody>
          <a:bodyPr>
            <a:normAutofit fontScale="90000"/>
          </a:bodyPr>
          <a:lstStyle/>
          <a:p>
            <a:r>
              <a:rPr lang="en-US" dirty="0">
                <a:latin typeface="Calisto MT" panose="02040603050505030304" pitchFamily="18" charset="0"/>
              </a:rPr>
              <a:t>DC Box (6 month materials)</a:t>
            </a:r>
          </a:p>
        </p:txBody>
      </p:sp>
      <p:sp>
        <p:nvSpPr>
          <p:cNvPr id="3" name="Content Placeholder 2">
            <a:extLst>
              <a:ext uri="{FF2B5EF4-FFF2-40B4-BE49-F238E27FC236}">
                <a16:creationId xmlns:a16="http://schemas.microsoft.com/office/drawing/2014/main" id="{A350EE0E-35B6-435F-8C4B-20F42E78EEEE}"/>
              </a:ext>
            </a:extLst>
          </p:cNvPr>
          <p:cNvSpPr>
            <a:spLocks noGrp="1"/>
          </p:cNvSpPr>
          <p:nvPr>
            <p:ph idx="1"/>
          </p:nvPr>
        </p:nvSpPr>
        <p:spPr/>
        <p:txBody>
          <a:bodyPr/>
          <a:lstStyle/>
          <a:p>
            <a:pPr marL="0" indent="0">
              <a:spcAft>
                <a:spcPts val="0"/>
              </a:spcAft>
              <a:buNone/>
            </a:pPr>
            <a:r>
              <a:rPr lang="en-US" sz="2600" dirty="0">
                <a:latin typeface="Calisto MT" panose="02040603050505030304" pitchFamily="18" charset="0"/>
              </a:rPr>
              <a:t>Place the following materials, as applicable, in the </a:t>
            </a:r>
            <a:r>
              <a:rPr lang="en-US" sz="2600" dirty="0">
                <a:highlight>
                  <a:srgbClr val="FFFF00"/>
                </a:highlight>
                <a:latin typeface="Calisto MT" panose="02040603050505030304" pitchFamily="18" charset="0"/>
              </a:rPr>
              <a:t>District Assessment Coordinator ONLY</a:t>
            </a:r>
            <a:r>
              <a:rPr lang="en-US" sz="2600" dirty="0">
                <a:latin typeface="Calisto MT" panose="02040603050505030304" pitchFamily="18" charset="0"/>
              </a:rPr>
              <a:t> boxes </a:t>
            </a:r>
          </a:p>
          <a:p>
            <a:pPr marL="0" indent="0">
              <a:spcAft>
                <a:spcPts val="0"/>
              </a:spcAft>
              <a:buNone/>
            </a:pPr>
            <a:endParaRPr lang="en-US" sz="2600" b="1" i="1" u="sng" dirty="0">
              <a:latin typeface="Calisto MT" panose="02040603050505030304" pitchFamily="18" charset="0"/>
            </a:endParaRPr>
          </a:p>
          <a:p>
            <a:pPr marL="0" indent="0">
              <a:spcAft>
                <a:spcPts val="0"/>
              </a:spcAft>
              <a:buNone/>
            </a:pPr>
            <a:r>
              <a:rPr lang="en-US" sz="2600" b="1" i="1" u="sng" dirty="0">
                <a:latin typeface="Calisto MT" panose="02040603050505030304" pitchFamily="18" charset="0"/>
              </a:rPr>
              <a:t>Originals</a:t>
            </a:r>
            <a:r>
              <a:rPr lang="en-US" sz="2600" i="1" u="sng" dirty="0">
                <a:latin typeface="Calisto MT" panose="02040603050505030304" pitchFamily="18" charset="0"/>
              </a:rPr>
              <a:t> of:</a:t>
            </a:r>
          </a:p>
          <a:p>
            <a:pPr lvl="1">
              <a:spcAft>
                <a:spcPts val="0"/>
              </a:spcAft>
              <a:buFont typeface="Wingdings" panose="05000000000000000000" pitchFamily="2" charset="2"/>
              <a:buChar char="§"/>
            </a:pPr>
            <a:r>
              <a:rPr lang="en-US" sz="2500" dirty="0">
                <a:latin typeface="Calisto MT" panose="02040603050505030304" pitchFamily="18" charset="0"/>
              </a:rPr>
              <a:t>  Log- in Tickets (CBT)</a:t>
            </a:r>
          </a:p>
          <a:p>
            <a:pPr marL="914400" lvl="1" indent="-347663">
              <a:spcAft>
                <a:spcPts val="0"/>
              </a:spcAft>
              <a:buSzPct val="75000"/>
              <a:buFont typeface="Wingdings" panose="05000000000000000000" pitchFamily="2" charset="2"/>
              <a:buChar char="§"/>
            </a:pPr>
            <a:r>
              <a:rPr lang="en-US" sz="2500" dirty="0">
                <a:latin typeface="Calisto MT" panose="02040603050505030304" pitchFamily="18" charset="0"/>
              </a:rPr>
              <a:t>Writing Planning Sheets (CBT &amp; PBT)</a:t>
            </a:r>
          </a:p>
          <a:p>
            <a:pPr marL="914400" lvl="1" indent="-347663">
              <a:spcAft>
                <a:spcPts val="0"/>
              </a:spcAft>
              <a:buSzPct val="75000"/>
              <a:buFont typeface="Wingdings" panose="05000000000000000000" pitchFamily="2" charset="2"/>
              <a:buChar char="§"/>
            </a:pPr>
            <a:r>
              <a:rPr lang="en-US" sz="2500" dirty="0">
                <a:latin typeface="Calisto MT" panose="02040603050505030304" pitchFamily="18" charset="0"/>
              </a:rPr>
              <a:t>Work Sheets/Folders (CBT &amp; PBT)</a:t>
            </a:r>
          </a:p>
          <a:p>
            <a:pPr marL="914400" lvl="1" indent="-347663">
              <a:spcAft>
                <a:spcPts val="0"/>
              </a:spcAft>
              <a:buSzPct val="75000"/>
              <a:buFont typeface="Wingdings" panose="05000000000000000000" pitchFamily="2" charset="2"/>
              <a:buChar char="§"/>
            </a:pPr>
            <a:r>
              <a:rPr lang="en-US" sz="2500" dirty="0">
                <a:latin typeface="Calisto MT" panose="02040603050505030304" pitchFamily="18" charset="0"/>
              </a:rPr>
              <a:t>Reference Sheets/Periodic Tables (CBT &amp; PBT)</a:t>
            </a:r>
          </a:p>
          <a:p>
            <a:endParaRPr lang="en-US" dirty="0"/>
          </a:p>
        </p:txBody>
      </p:sp>
      <p:sp>
        <p:nvSpPr>
          <p:cNvPr id="4" name="Slide Number Placeholder 3">
            <a:extLst>
              <a:ext uri="{FF2B5EF4-FFF2-40B4-BE49-F238E27FC236}">
                <a16:creationId xmlns:a16="http://schemas.microsoft.com/office/drawing/2014/main" id="{90F7DE96-00C0-4F52-835B-7D7CC5228E09}"/>
              </a:ext>
            </a:extLst>
          </p:cNvPr>
          <p:cNvSpPr>
            <a:spLocks noGrp="1"/>
          </p:cNvSpPr>
          <p:nvPr>
            <p:ph type="sldNum" sz="quarter" idx="12"/>
          </p:nvPr>
        </p:nvSpPr>
        <p:spPr/>
        <p:txBody>
          <a:bodyPr/>
          <a:lstStyle/>
          <a:p>
            <a:fld id="{60F88D64-766A-45C3-93FE-3E1D3068B07A}" type="slidenum">
              <a:rPr lang="en-US" smtClean="0"/>
              <a:t>27</a:t>
            </a:fld>
            <a:endParaRPr lang="en-US" dirty="0"/>
          </a:p>
        </p:txBody>
      </p:sp>
    </p:spTree>
    <p:extLst>
      <p:ext uri="{BB962C8B-B14F-4D97-AF65-F5344CB8AC3E}">
        <p14:creationId xmlns:p14="http://schemas.microsoft.com/office/powerpoint/2010/main" val="8441273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Calisto MT" panose="02040603050505030304" pitchFamily="18" charset="0"/>
              </a:rPr>
              <a:t>Security Box/Envelope (5 Year Materials)</a:t>
            </a:r>
          </a:p>
        </p:txBody>
      </p:sp>
      <p:sp>
        <p:nvSpPr>
          <p:cNvPr id="3" name="Content Placeholder 2"/>
          <p:cNvSpPr>
            <a:spLocks noGrp="1"/>
          </p:cNvSpPr>
          <p:nvPr>
            <p:ph idx="1"/>
          </p:nvPr>
        </p:nvSpPr>
        <p:spPr/>
        <p:txBody>
          <a:bodyPr/>
          <a:lstStyle/>
          <a:p>
            <a:r>
              <a:rPr lang="en-US" dirty="0">
                <a:latin typeface="Calisto MT" panose="02040603050505030304" pitchFamily="18" charset="0"/>
              </a:rPr>
              <a:t>Schools will receive either a Security Box or Security Envelope </a:t>
            </a:r>
          </a:p>
        </p:txBody>
      </p:sp>
      <p:sp>
        <p:nvSpPr>
          <p:cNvPr id="4" name="Slide Number Placeholder 3"/>
          <p:cNvSpPr>
            <a:spLocks noGrp="1"/>
          </p:cNvSpPr>
          <p:nvPr>
            <p:ph type="sldNum" sz="quarter" idx="12"/>
          </p:nvPr>
        </p:nvSpPr>
        <p:spPr/>
        <p:txBody>
          <a:bodyPr/>
          <a:lstStyle/>
          <a:p>
            <a:fld id="{60F88D64-766A-45C3-93FE-3E1D3068B07A}" type="slidenum">
              <a:rPr lang="en-US" smtClean="0"/>
              <a:t>28</a:t>
            </a:fld>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2743200"/>
            <a:ext cx="3962400" cy="297180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3909567" y="3481833"/>
            <a:ext cx="3470664" cy="2602998"/>
          </a:xfrm>
          <a:prstGeom prst="rect">
            <a:avLst/>
          </a:prstGeom>
        </p:spPr>
      </p:pic>
      <p:sp>
        <p:nvSpPr>
          <p:cNvPr id="7" name="TextBox 6"/>
          <p:cNvSpPr txBox="1"/>
          <p:nvPr/>
        </p:nvSpPr>
        <p:spPr>
          <a:xfrm>
            <a:off x="1211027" y="3895386"/>
            <a:ext cx="1554849" cy="369332"/>
          </a:xfrm>
          <a:prstGeom prst="rect">
            <a:avLst/>
          </a:prstGeom>
          <a:noFill/>
        </p:spPr>
        <p:txBody>
          <a:bodyPr wrap="none" rtlCol="0">
            <a:spAutoFit/>
          </a:bodyPr>
          <a:lstStyle/>
          <a:p>
            <a:r>
              <a:rPr lang="en-US" b="1" u="sng" dirty="0"/>
              <a:t>Larger Schools</a:t>
            </a:r>
          </a:p>
        </p:txBody>
      </p:sp>
      <p:sp>
        <p:nvSpPr>
          <p:cNvPr id="8" name="TextBox 7"/>
          <p:cNvSpPr txBox="1"/>
          <p:nvPr/>
        </p:nvSpPr>
        <p:spPr>
          <a:xfrm>
            <a:off x="6913386" y="4677044"/>
            <a:ext cx="1779654" cy="646331"/>
          </a:xfrm>
          <a:prstGeom prst="rect">
            <a:avLst/>
          </a:prstGeom>
          <a:noFill/>
        </p:spPr>
        <p:txBody>
          <a:bodyPr wrap="none" rtlCol="0">
            <a:spAutoFit/>
          </a:bodyPr>
          <a:lstStyle/>
          <a:p>
            <a:r>
              <a:rPr lang="en-US" b="1" u="sng" dirty="0"/>
              <a:t>Smaller Schools/</a:t>
            </a:r>
          </a:p>
          <a:p>
            <a:r>
              <a:rPr lang="en-US" b="1" u="sng" dirty="0"/>
              <a:t>Special Centers</a:t>
            </a:r>
          </a:p>
        </p:txBody>
      </p:sp>
      <p:sp>
        <p:nvSpPr>
          <p:cNvPr id="9" name="Right Arrow 8"/>
          <p:cNvSpPr/>
          <p:nvPr/>
        </p:nvSpPr>
        <p:spPr>
          <a:xfrm>
            <a:off x="472652" y="4009686"/>
            <a:ext cx="685800" cy="255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rot="5400000">
            <a:off x="7324400" y="4189631"/>
            <a:ext cx="236773" cy="762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10569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737092" cy="1096962"/>
          </a:xfrm>
        </p:spPr>
        <p:txBody>
          <a:bodyPr>
            <a:noAutofit/>
          </a:bodyPr>
          <a:lstStyle/>
          <a:p>
            <a:r>
              <a:rPr lang="en-US" dirty="0">
                <a:latin typeface="Calisto MT" panose="02040603050505030304" pitchFamily="18" charset="0"/>
              </a:rPr>
              <a:t>Security Envelope</a:t>
            </a:r>
          </a:p>
        </p:txBody>
      </p:sp>
      <p:sp>
        <p:nvSpPr>
          <p:cNvPr id="3" name="Content Placeholder 2"/>
          <p:cNvSpPr>
            <a:spLocks noGrp="1"/>
          </p:cNvSpPr>
          <p:nvPr>
            <p:ph idx="1"/>
          </p:nvPr>
        </p:nvSpPr>
        <p:spPr>
          <a:xfrm>
            <a:off x="228600" y="1752601"/>
            <a:ext cx="8645210" cy="4343399"/>
          </a:xfrm>
        </p:spPr>
        <p:txBody>
          <a:bodyPr>
            <a:noAutofit/>
          </a:bodyPr>
          <a:lstStyle/>
          <a:p>
            <a:pPr marL="0" indent="0">
              <a:spcAft>
                <a:spcPts val="300"/>
              </a:spcAft>
              <a:buNone/>
            </a:pPr>
            <a:r>
              <a:rPr lang="en-US" sz="2400" b="1" dirty="0">
                <a:latin typeface="Calisto MT" panose="02040603050505030304" pitchFamily="18" charset="0"/>
              </a:rPr>
              <a:t>Security Envelope (5 year materials)</a:t>
            </a:r>
          </a:p>
          <a:p>
            <a:pPr marL="0" indent="0">
              <a:spcAft>
                <a:spcPts val="300"/>
              </a:spcAft>
              <a:buNone/>
            </a:pPr>
            <a:r>
              <a:rPr lang="en-US" sz="2400" i="1" u="sng" dirty="0">
                <a:latin typeface="Calisto MT" panose="02040603050505030304" pitchFamily="18" charset="0"/>
              </a:rPr>
              <a:t>Originals</a:t>
            </a:r>
            <a:r>
              <a:rPr lang="en-US" sz="2400" dirty="0">
                <a:latin typeface="Calisto MT" panose="02040603050505030304" pitchFamily="18" charset="0"/>
              </a:rPr>
              <a:t> (CBT &amp; PBT)</a:t>
            </a:r>
          </a:p>
          <a:p>
            <a:pPr>
              <a:spcAft>
                <a:spcPts val="300"/>
              </a:spcAft>
            </a:pPr>
            <a:r>
              <a:rPr lang="en-US" sz="2400" dirty="0">
                <a:latin typeface="Calisto MT" panose="02040603050505030304" pitchFamily="18" charset="0"/>
              </a:rPr>
              <a:t>	Chain of Custody</a:t>
            </a:r>
          </a:p>
          <a:p>
            <a:pPr>
              <a:spcAft>
                <a:spcPts val="300"/>
              </a:spcAft>
            </a:pPr>
            <a:r>
              <a:rPr lang="en-US" sz="2400" dirty="0">
                <a:latin typeface="Calisto MT" panose="02040603050505030304" pitchFamily="18" charset="0"/>
              </a:rPr>
              <a:t>	Administration Records</a:t>
            </a:r>
          </a:p>
          <a:p>
            <a:pPr>
              <a:spcAft>
                <a:spcPts val="300"/>
              </a:spcAft>
            </a:pPr>
            <a:r>
              <a:rPr lang="en-US" sz="2400" dirty="0">
                <a:latin typeface="Calisto MT" panose="02040603050505030304" pitchFamily="18" charset="0"/>
              </a:rPr>
              <a:t>	Security Logs</a:t>
            </a:r>
          </a:p>
          <a:p>
            <a:pPr>
              <a:spcAft>
                <a:spcPts val="300"/>
              </a:spcAft>
            </a:pPr>
            <a:r>
              <a:rPr lang="en-US" sz="2400" dirty="0">
                <a:latin typeface="Calisto MT" panose="02040603050505030304" pitchFamily="18" charset="0"/>
              </a:rPr>
              <a:t>	Seating Charts</a:t>
            </a:r>
          </a:p>
          <a:p>
            <a:pPr>
              <a:spcAft>
                <a:spcPts val="300"/>
              </a:spcAft>
            </a:pPr>
            <a:r>
              <a:rPr lang="en-US" sz="2400" dirty="0">
                <a:latin typeface="Calisto MT" panose="02040603050505030304" pitchFamily="18" charset="0"/>
              </a:rPr>
              <a:t>      Signed Test/Prohibited Activities Agreements</a:t>
            </a:r>
          </a:p>
          <a:p>
            <a:pPr marL="0" indent="0">
              <a:spcAft>
                <a:spcPts val="300"/>
              </a:spcAft>
              <a:buNone/>
            </a:pPr>
            <a:r>
              <a:rPr lang="en-US" sz="2400" i="1" u="sng" dirty="0">
                <a:latin typeface="Calisto MT" panose="02040603050505030304" pitchFamily="18" charset="0"/>
              </a:rPr>
              <a:t>Copy</a:t>
            </a:r>
            <a:r>
              <a:rPr lang="en-US" sz="2400" dirty="0">
                <a:latin typeface="Calisto MT" panose="02040603050505030304" pitchFamily="18" charset="0"/>
              </a:rPr>
              <a:t> (If needed)</a:t>
            </a:r>
          </a:p>
          <a:p>
            <a:pPr>
              <a:spcAft>
                <a:spcPts val="300"/>
              </a:spcAft>
            </a:pPr>
            <a:r>
              <a:rPr lang="en-US" sz="2400" dirty="0">
                <a:latin typeface="Calisto MT" panose="02040603050505030304" pitchFamily="18" charset="0"/>
              </a:rPr>
              <a:t>	Missing Materials Reports</a:t>
            </a:r>
          </a:p>
          <a:p>
            <a:pPr marL="0" indent="0">
              <a:buNone/>
            </a:pPr>
            <a:endParaRPr lang="en-US" sz="2600" dirty="0"/>
          </a:p>
        </p:txBody>
      </p:sp>
      <p:sp>
        <p:nvSpPr>
          <p:cNvPr id="4" name="Slide Number Placeholder 3"/>
          <p:cNvSpPr>
            <a:spLocks noGrp="1"/>
          </p:cNvSpPr>
          <p:nvPr>
            <p:ph type="sldNum" sz="quarter" idx="12"/>
          </p:nvPr>
        </p:nvSpPr>
        <p:spPr/>
        <p:txBody>
          <a:bodyPr/>
          <a:lstStyle/>
          <a:p>
            <a:fld id="{60F88D64-766A-45C3-93FE-3E1D3068B07A}" type="slidenum">
              <a:rPr lang="en-US" smtClean="0"/>
              <a:t>29</a:t>
            </a:fld>
            <a:endParaRPr lang="en-US" dirty="0"/>
          </a:p>
        </p:txBody>
      </p:sp>
    </p:spTree>
    <p:extLst>
      <p:ext uri="{BB962C8B-B14F-4D97-AF65-F5344CB8AC3E}">
        <p14:creationId xmlns:p14="http://schemas.microsoft.com/office/powerpoint/2010/main" val="20854052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737092" cy="1096962"/>
          </a:xfrm>
        </p:spPr>
        <p:txBody>
          <a:bodyPr>
            <a:noAutofit/>
          </a:bodyPr>
          <a:lstStyle/>
          <a:p>
            <a:r>
              <a:rPr lang="en-US" sz="4000" dirty="0">
                <a:latin typeface="Calisto MT" panose="02040603050505030304" pitchFamily="18" charset="0"/>
              </a:rPr>
              <a:t>Appendix A: Paper-Based</a:t>
            </a:r>
            <a:br>
              <a:rPr lang="en-US" sz="4000" dirty="0">
                <a:latin typeface="Calisto MT" panose="02040603050505030304" pitchFamily="18" charset="0"/>
              </a:rPr>
            </a:br>
            <a:r>
              <a:rPr lang="en-US" sz="4000" dirty="0">
                <a:latin typeface="Calisto MT" panose="02040603050505030304" pitchFamily="18" charset="0"/>
              </a:rPr>
              <a:t>Materials Return Instructions</a:t>
            </a:r>
          </a:p>
        </p:txBody>
      </p:sp>
      <p:sp>
        <p:nvSpPr>
          <p:cNvPr id="3" name="Content Placeholder 2"/>
          <p:cNvSpPr>
            <a:spLocks noGrp="1"/>
          </p:cNvSpPr>
          <p:nvPr>
            <p:ph idx="1"/>
          </p:nvPr>
        </p:nvSpPr>
        <p:spPr>
          <a:xfrm>
            <a:off x="228600" y="1752601"/>
            <a:ext cx="8645210" cy="4343399"/>
          </a:xfrm>
        </p:spPr>
        <p:txBody>
          <a:bodyPr>
            <a:noAutofit/>
          </a:bodyPr>
          <a:lstStyle/>
          <a:p>
            <a:r>
              <a:rPr lang="en-US" sz="2600" dirty="0">
                <a:latin typeface="Calisto MT" panose="02040603050505030304" pitchFamily="18" charset="0"/>
              </a:rPr>
              <a:t>Appendix A of the </a:t>
            </a:r>
            <a:r>
              <a:rPr lang="en-US" sz="2600" dirty="0">
                <a:latin typeface="Calisto MT" panose="02040603050505030304" pitchFamily="18" charset="0"/>
                <a:hlinkClick r:id="rId2" action="ppaction://hlinkfile"/>
              </a:rPr>
              <a:t>2024–2025 Accommodations Guide</a:t>
            </a:r>
            <a:r>
              <a:rPr lang="en-US" sz="2600" dirty="0">
                <a:latin typeface="Calisto MT" panose="02040603050505030304" pitchFamily="18" charset="0"/>
              </a:rPr>
              <a:t> provides instructions for preparing and packaging materials for return for the Spring/Summer 2025 administrations.</a:t>
            </a:r>
          </a:p>
          <a:p>
            <a:r>
              <a:rPr lang="en-US" sz="2600" dirty="0">
                <a:latin typeface="Calisto MT" panose="02040603050505030304" pitchFamily="18" charset="0"/>
              </a:rPr>
              <a:t>School assessment coordinators should familiarize themselves with these instructions prior to preparing materials for return after any paper-based test administration.</a:t>
            </a:r>
          </a:p>
        </p:txBody>
      </p:sp>
      <p:sp>
        <p:nvSpPr>
          <p:cNvPr id="4" name="Slide Number Placeholder 3"/>
          <p:cNvSpPr>
            <a:spLocks noGrp="1"/>
          </p:cNvSpPr>
          <p:nvPr>
            <p:ph type="sldNum" sz="quarter" idx="12"/>
          </p:nvPr>
        </p:nvSpPr>
        <p:spPr/>
        <p:txBody>
          <a:bodyPr/>
          <a:lstStyle/>
          <a:p>
            <a:fld id="{60F88D64-766A-45C3-93FE-3E1D3068B07A}" type="slidenum">
              <a:rPr lang="en-US" smtClean="0"/>
              <a:t>3</a:t>
            </a:fld>
            <a:endParaRPr lang="en-US" dirty="0"/>
          </a:p>
        </p:txBody>
      </p:sp>
    </p:spTree>
    <p:extLst>
      <p:ext uri="{BB962C8B-B14F-4D97-AF65-F5344CB8AC3E}">
        <p14:creationId xmlns:p14="http://schemas.microsoft.com/office/powerpoint/2010/main" val="7879276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737092" cy="1096962"/>
          </a:xfrm>
        </p:spPr>
        <p:txBody>
          <a:bodyPr>
            <a:noAutofit/>
          </a:bodyPr>
          <a:lstStyle/>
          <a:p>
            <a:r>
              <a:rPr lang="en-US" dirty="0"/>
              <a:t>Questions</a:t>
            </a:r>
          </a:p>
        </p:txBody>
      </p:sp>
      <p:sp>
        <p:nvSpPr>
          <p:cNvPr id="3" name="Content Placeholder 2"/>
          <p:cNvSpPr>
            <a:spLocks noGrp="1"/>
          </p:cNvSpPr>
          <p:nvPr>
            <p:ph idx="1"/>
          </p:nvPr>
        </p:nvSpPr>
        <p:spPr>
          <a:xfrm>
            <a:off x="228600" y="1752601"/>
            <a:ext cx="8645209" cy="4343399"/>
          </a:xfrm>
        </p:spPr>
        <p:txBody>
          <a:bodyPr>
            <a:noAutofit/>
          </a:bodyPr>
          <a:lstStyle/>
          <a:p>
            <a:pPr marL="0" indent="0">
              <a:buNone/>
            </a:pPr>
            <a:r>
              <a:rPr lang="en-US" sz="2600" b="1" dirty="0"/>
              <a:t>Heather Rykard, TSA</a:t>
            </a:r>
          </a:p>
          <a:p>
            <a:pPr marL="0" indent="0">
              <a:buNone/>
            </a:pPr>
            <a:r>
              <a:rPr lang="en-US" sz="2600" b="1" dirty="0"/>
              <a:t>850-469-5387</a:t>
            </a:r>
          </a:p>
          <a:p>
            <a:pPr marL="0" indent="0">
              <a:buNone/>
            </a:pPr>
            <a:r>
              <a:rPr lang="en-US" sz="2600" b="1" dirty="0">
                <a:hlinkClick r:id="rId2"/>
              </a:rPr>
              <a:t>hrykard@ecsdfl.us</a:t>
            </a:r>
            <a:endParaRPr lang="en-US" sz="2600" b="1" dirty="0"/>
          </a:p>
          <a:p>
            <a:pPr marL="0" indent="0">
              <a:buNone/>
            </a:pPr>
            <a:endParaRPr lang="en-US" sz="2600" b="1" dirty="0"/>
          </a:p>
          <a:p>
            <a:pPr marL="0" indent="0">
              <a:buNone/>
            </a:pPr>
            <a:r>
              <a:rPr lang="en-US" sz="2600" b="1" dirty="0"/>
              <a:t>** TIDE videos are posted on Evaluation Services webpage.</a:t>
            </a:r>
          </a:p>
          <a:p>
            <a:pPr marL="0" indent="0">
              <a:buNone/>
            </a:pPr>
            <a:endParaRPr lang="en-US" sz="2600" b="1" dirty="0"/>
          </a:p>
          <a:p>
            <a:pPr marL="0" indent="0">
              <a:buNone/>
            </a:pPr>
            <a:r>
              <a:rPr lang="en-US" sz="2600" b="1" dirty="0"/>
              <a:t>Be sure to check the Google classroom(s) for updates and new materials  </a:t>
            </a:r>
            <a:endParaRPr lang="en-US" sz="2600" dirty="0"/>
          </a:p>
        </p:txBody>
      </p:sp>
      <p:sp>
        <p:nvSpPr>
          <p:cNvPr id="4" name="Slide Number Placeholder 3"/>
          <p:cNvSpPr>
            <a:spLocks noGrp="1"/>
          </p:cNvSpPr>
          <p:nvPr>
            <p:ph type="sldNum" sz="quarter" idx="12"/>
          </p:nvPr>
        </p:nvSpPr>
        <p:spPr/>
        <p:txBody>
          <a:bodyPr/>
          <a:lstStyle/>
          <a:p>
            <a:fld id="{60F88D64-766A-45C3-93FE-3E1D3068B07A}" type="slidenum">
              <a:rPr lang="en-US" smtClean="0"/>
              <a:t>30</a:t>
            </a:fld>
            <a:endParaRPr lang="en-US" dirty="0"/>
          </a:p>
        </p:txBody>
      </p:sp>
      <p:sp>
        <p:nvSpPr>
          <p:cNvPr id="6" name="TextBox 5"/>
          <p:cNvSpPr txBox="1"/>
          <p:nvPr/>
        </p:nvSpPr>
        <p:spPr>
          <a:xfrm>
            <a:off x="4343400" y="1577181"/>
            <a:ext cx="3296095" cy="677108"/>
          </a:xfrm>
          <a:prstGeom prst="rect">
            <a:avLst/>
          </a:prstGeom>
          <a:noFill/>
        </p:spPr>
        <p:txBody>
          <a:bodyPr wrap="none" rtlCol="0">
            <a:spAutoFit/>
          </a:bodyPr>
          <a:lstStyle/>
          <a:p>
            <a:r>
              <a:rPr lang="en-US" sz="2000" b="1" dirty="0">
                <a:solidFill>
                  <a:srgbClr val="7030A0"/>
                </a:solidFill>
                <a:latin typeface="Ink Free" panose="03080402000500000000" pitchFamily="66" charset="0"/>
              </a:rPr>
              <a:t>Call/Email me with questions</a:t>
            </a:r>
          </a:p>
          <a:p>
            <a:endParaRPr lang="en-US" dirty="0"/>
          </a:p>
        </p:txBody>
      </p:sp>
      <p:pic>
        <p:nvPicPr>
          <p:cNvPr id="7" name="Picture 6" descr="Contact Us Icon - Free Vecto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0200" y="1905000"/>
            <a:ext cx="1737360" cy="1737360"/>
          </a:xfrm>
          <a:prstGeom prst="rect">
            <a:avLst/>
          </a:prstGeom>
        </p:spPr>
      </p:pic>
    </p:spTree>
    <p:extLst>
      <p:ext uri="{BB962C8B-B14F-4D97-AF65-F5344CB8AC3E}">
        <p14:creationId xmlns:p14="http://schemas.microsoft.com/office/powerpoint/2010/main" val="10329619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85800" y="1828800"/>
            <a:ext cx="7772400" cy="441959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Thank you for ensuring secure and successful</a:t>
            </a:r>
          </a:p>
          <a:p>
            <a:r>
              <a:rPr lang="en-US" sz="4800"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Spring/Summer 2024 test administrations!</a:t>
            </a:r>
            <a:endParaRPr lang="en-US" sz="4800" dirty="0">
              <a:solidFill>
                <a:schemeClr val="accent1">
                  <a:lumMod val="50000"/>
                </a:schemeClr>
              </a:solidFill>
            </a:endParaRPr>
          </a:p>
        </p:txBody>
      </p:sp>
    </p:spTree>
    <p:extLst>
      <p:ext uri="{BB962C8B-B14F-4D97-AF65-F5344CB8AC3E}">
        <p14:creationId xmlns:p14="http://schemas.microsoft.com/office/powerpoint/2010/main" val="1609757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latin typeface="Calisto MT" panose="02040603050505030304" pitchFamily="18" charset="0"/>
              </a:rPr>
              <a:t>Reminders</a:t>
            </a:r>
          </a:p>
        </p:txBody>
      </p:sp>
      <p:sp>
        <p:nvSpPr>
          <p:cNvPr id="3" name="Content Placeholder 2"/>
          <p:cNvSpPr>
            <a:spLocks noGrp="1"/>
          </p:cNvSpPr>
          <p:nvPr>
            <p:ph idx="1"/>
          </p:nvPr>
        </p:nvSpPr>
        <p:spPr>
          <a:xfrm>
            <a:off x="228600" y="1752600"/>
            <a:ext cx="8458200" cy="4373563"/>
          </a:xfrm>
        </p:spPr>
        <p:txBody>
          <a:bodyPr>
            <a:noAutofit/>
          </a:bodyPr>
          <a:lstStyle/>
          <a:p>
            <a:r>
              <a:rPr lang="en-US" sz="2800" dirty="0">
                <a:latin typeface="Calisto MT" panose="02040603050505030304" pitchFamily="18" charset="0"/>
              </a:rPr>
              <a:t>All “To Be Scored” and “Not To Be Score” materials will ship from each school </a:t>
            </a:r>
            <a:r>
              <a:rPr lang="en-US" sz="2800" b="1" u="sng" dirty="0">
                <a:latin typeface="Calisto MT" panose="02040603050505030304" pitchFamily="18" charset="0"/>
              </a:rPr>
              <a:t>directly to DRC/Pearson via UPS</a:t>
            </a:r>
          </a:p>
          <a:p>
            <a:r>
              <a:rPr lang="en-US" sz="2800" dirty="0">
                <a:latin typeface="Calisto MT" panose="02040603050505030304" pitchFamily="18" charset="0"/>
              </a:rPr>
              <a:t>Schools will still return the District Coordinator (DC) box and Secure envelope/box to Evaluation Services at the end of the school year</a:t>
            </a:r>
          </a:p>
          <a:p>
            <a:r>
              <a:rPr lang="en-US" sz="2800" dirty="0">
                <a:latin typeface="Calisto MT" panose="02040603050505030304" pitchFamily="18" charset="0"/>
              </a:rPr>
              <a:t>Evaluation Services will send out the date and location of take in with your receipts at a later date</a:t>
            </a:r>
          </a:p>
          <a:p>
            <a:r>
              <a:rPr lang="en-US" sz="2800" dirty="0">
                <a:latin typeface="Calisto MT" panose="02040603050505030304" pitchFamily="18" charset="0"/>
              </a:rPr>
              <a:t>Separate materials by vendor/label color to ensure proper &amp; timely processing</a:t>
            </a:r>
          </a:p>
          <a:p>
            <a:pPr>
              <a:spcBef>
                <a:spcPts val="0"/>
              </a:spcBef>
              <a:spcAft>
                <a:spcPts val="1200"/>
              </a:spcAft>
            </a:pPr>
            <a:endParaRPr lang="en-US" sz="2600" dirty="0"/>
          </a:p>
        </p:txBody>
      </p:sp>
      <p:sp>
        <p:nvSpPr>
          <p:cNvPr id="4" name="Slide Number Placeholder 3"/>
          <p:cNvSpPr>
            <a:spLocks noGrp="1"/>
          </p:cNvSpPr>
          <p:nvPr>
            <p:ph type="sldNum" sz="quarter" idx="12"/>
          </p:nvPr>
        </p:nvSpPr>
        <p:spPr/>
        <p:txBody>
          <a:bodyPr/>
          <a:lstStyle/>
          <a:p>
            <a:fld id="{60F88D64-766A-45C3-93FE-3E1D3068B07A}" type="slidenum">
              <a:rPr lang="en-US" smtClean="0"/>
              <a:t>4</a:t>
            </a:fld>
            <a:endParaRPr lang="en-US" dirty="0"/>
          </a:p>
        </p:txBody>
      </p:sp>
    </p:spTree>
    <p:extLst>
      <p:ext uri="{BB962C8B-B14F-4D97-AF65-F5344CB8AC3E}">
        <p14:creationId xmlns:p14="http://schemas.microsoft.com/office/powerpoint/2010/main" val="25509639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737092" cy="1096962"/>
          </a:xfrm>
        </p:spPr>
        <p:txBody>
          <a:bodyPr>
            <a:noAutofit/>
          </a:bodyPr>
          <a:lstStyle/>
          <a:p>
            <a:r>
              <a:rPr lang="en-US" sz="4000" b="1" i="0" u="none" strike="noStrike" baseline="0" dirty="0">
                <a:solidFill>
                  <a:srgbClr val="211D1E"/>
                </a:solidFill>
                <a:latin typeface="Calisto MT" panose="02040603050505030304" pitchFamily="18" charset="0"/>
              </a:rPr>
              <a:t>School Assessment Coordinator Responsibilities and Instructions</a:t>
            </a:r>
            <a:endParaRPr lang="en-US" sz="8000" dirty="0">
              <a:latin typeface="Calisto MT" panose="02040603050505030304" pitchFamily="18" charset="0"/>
            </a:endParaRPr>
          </a:p>
        </p:txBody>
      </p:sp>
      <p:sp>
        <p:nvSpPr>
          <p:cNvPr id="3" name="Content Placeholder 2"/>
          <p:cNvSpPr>
            <a:spLocks noGrp="1"/>
          </p:cNvSpPr>
          <p:nvPr>
            <p:ph idx="1"/>
          </p:nvPr>
        </p:nvSpPr>
        <p:spPr/>
        <p:txBody>
          <a:bodyPr>
            <a:noAutofit/>
          </a:bodyPr>
          <a:lstStyle/>
          <a:p>
            <a:pPr marL="0" indent="0">
              <a:buNone/>
              <a:defRPr/>
            </a:pPr>
            <a:r>
              <a:rPr lang="en-US" sz="2800" b="1" dirty="0">
                <a:latin typeface="Calisto MT" panose="02040603050505030304" pitchFamily="18" charset="0"/>
              </a:rPr>
              <a:t>Missing Materials</a:t>
            </a:r>
          </a:p>
          <a:p>
            <a:pPr marL="457200" indent="-457200">
              <a:spcAft>
                <a:spcPts val="1200"/>
              </a:spcAft>
              <a:defRPr/>
            </a:pPr>
            <a:r>
              <a:rPr lang="en-US" sz="2600" dirty="0">
                <a:latin typeface="Calisto MT" panose="02040603050505030304" pitchFamily="18" charset="0"/>
              </a:rPr>
              <a:t>School assessment coordinators must verify that all secure materials are received and should report any mispackaged or missing materials to their district assessment coordinator immediately.</a:t>
            </a:r>
          </a:p>
          <a:p>
            <a:pPr marL="457200" indent="-457200">
              <a:spcAft>
                <a:spcPts val="1200"/>
              </a:spcAft>
              <a:defRPr/>
            </a:pPr>
            <a:r>
              <a:rPr lang="en-US" sz="2600" dirty="0">
                <a:latin typeface="Calisto MT" panose="02040603050505030304" pitchFamily="18" charset="0"/>
              </a:rPr>
              <a:t>The </a:t>
            </a:r>
            <a:r>
              <a:rPr lang="en-US" sz="2600" i="1" dirty="0">
                <a:solidFill>
                  <a:schemeClr val="accent2"/>
                </a:solidFill>
                <a:latin typeface="Calisto MT" panose="02040603050505030304" pitchFamily="18" charset="0"/>
                <a:hlinkClick r:id="rId2">
                  <a:extLst>
                    <a:ext uri="{A12FA001-AC4F-418D-AE19-62706E023703}">
                      <ahyp:hlinkClr xmlns:ahyp="http://schemas.microsoft.com/office/drawing/2018/hyperlinkcolor" val="tx"/>
                    </a:ext>
                  </a:extLst>
                </a:hlinkClick>
              </a:rPr>
              <a:t>Test Materials Chain of Custody</a:t>
            </a:r>
            <a:r>
              <a:rPr lang="en-US" sz="2600" i="1" dirty="0">
                <a:solidFill>
                  <a:schemeClr val="accent2"/>
                </a:solidFill>
                <a:latin typeface="Calisto MT" panose="02040603050505030304" pitchFamily="18" charset="0"/>
              </a:rPr>
              <a:t> Form </a:t>
            </a:r>
            <a:r>
              <a:rPr lang="en-US" sz="2600" dirty="0">
                <a:latin typeface="Calisto MT" panose="02040603050505030304" pitchFamily="18" charset="0"/>
              </a:rPr>
              <a:t>must be maintained at all times to track secure test materials. </a:t>
            </a:r>
          </a:p>
          <a:p>
            <a:pPr marL="457200" indent="-457200">
              <a:spcAft>
                <a:spcPts val="1200"/>
              </a:spcAft>
              <a:defRPr/>
            </a:pPr>
            <a:r>
              <a:rPr lang="en-US" sz="2600" dirty="0">
                <a:latin typeface="Calisto MT" panose="02040603050505030304" pitchFamily="18" charset="0"/>
              </a:rPr>
              <a:t>Test administrators should report any missing materials to the school assessment coordinator immediately.</a:t>
            </a:r>
          </a:p>
          <a:p>
            <a:pPr marL="457200" indent="-457200">
              <a:spcAft>
                <a:spcPts val="1200"/>
              </a:spcAft>
              <a:defRPr/>
            </a:pPr>
            <a:r>
              <a:rPr lang="en-US" sz="2600" dirty="0">
                <a:latin typeface="Calisto MT" panose="02040603050505030304" pitchFamily="18" charset="0"/>
              </a:rPr>
              <a:t>Schools must investigate any report of missing materials. </a:t>
            </a:r>
          </a:p>
        </p:txBody>
      </p:sp>
      <p:sp>
        <p:nvSpPr>
          <p:cNvPr id="4" name="Slide Number Placeholder 3"/>
          <p:cNvSpPr>
            <a:spLocks noGrp="1"/>
          </p:cNvSpPr>
          <p:nvPr>
            <p:ph type="sldNum" sz="quarter" idx="12"/>
          </p:nvPr>
        </p:nvSpPr>
        <p:spPr/>
        <p:txBody>
          <a:bodyPr/>
          <a:lstStyle/>
          <a:p>
            <a:fld id="{60F88D64-766A-45C3-93FE-3E1D3068B07A}" type="slidenum">
              <a:rPr lang="en-US" smtClean="0"/>
              <a:t>5</a:t>
            </a:fld>
            <a:endParaRPr lang="en-US" dirty="0"/>
          </a:p>
        </p:txBody>
      </p:sp>
    </p:spTree>
    <p:extLst>
      <p:ext uri="{BB962C8B-B14F-4D97-AF65-F5344CB8AC3E}">
        <p14:creationId xmlns:p14="http://schemas.microsoft.com/office/powerpoint/2010/main" val="19115449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199AD-C033-4163-9F86-0E329D060625}"/>
              </a:ext>
            </a:extLst>
          </p:cNvPr>
          <p:cNvSpPr>
            <a:spLocks noGrp="1"/>
          </p:cNvSpPr>
          <p:nvPr>
            <p:ph type="title"/>
          </p:nvPr>
        </p:nvSpPr>
        <p:spPr/>
        <p:txBody>
          <a:bodyPr/>
          <a:lstStyle/>
          <a:p>
            <a:r>
              <a:rPr lang="en-US" dirty="0">
                <a:latin typeface="Calisto MT" panose="02040603050505030304" pitchFamily="18" charset="0"/>
              </a:rPr>
              <a:t>Not To Be Scored Paper</a:t>
            </a:r>
          </a:p>
        </p:txBody>
      </p:sp>
      <p:sp>
        <p:nvSpPr>
          <p:cNvPr id="3" name="Content Placeholder 2">
            <a:extLst>
              <a:ext uri="{FF2B5EF4-FFF2-40B4-BE49-F238E27FC236}">
                <a16:creationId xmlns:a16="http://schemas.microsoft.com/office/drawing/2014/main" id="{E1B06EA8-8830-4D1C-9AFE-AFFEF4FABDB8}"/>
              </a:ext>
            </a:extLst>
          </p:cNvPr>
          <p:cNvSpPr>
            <a:spLocks noGrp="1"/>
          </p:cNvSpPr>
          <p:nvPr>
            <p:ph idx="1"/>
          </p:nvPr>
        </p:nvSpPr>
        <p:spPr/>
        <p:txBody>
          <a:bodyPr/>
          <a:lstStyle/>
          <a:p>
            <a:pPr lvl="1">
              <a:buFont typeface="Arial" panose="020B0604020202020204" pitchFamily="34" charset="0"/>
              <a:buChar char="•"/>
            </a:pPr>
            <a:r>
              <a:rPr lang="en-US" sz="2400" dirty="0">
                <a:latin typeface="Calisto MT" panose="02040603050505030304" pitchFamily="18" charset="0"/>
                <a:ea typeface="Tahoma" panose="020B0604030504040204" pitchFamily="34" charset="0"/>
                <a:cs typeface="Tahoma" panose="020B0604030504040204" pitchFamily="34" charset="0"/>
              </a:rPr>
              <a:t>FAST ELA Reading</a:t>
            </a:r>
          </a:p>
          <a:p>
            <a:pPr lvl="1">
              <a:buFont typeface="Arial" panose="020B0604020202020204" pitchFamily="34" charset="0"/>
              <a:buChar char="•"/>
            </a:pPr>
            <a:r>
              <a:rPr lang="en-US" sz="2400" dirty="0">
                <a:latin typeface="Calisto MT" panose="02040603050505030304" pitchFamily="18" charset="0"/>
                <a:ea typeface="Tahoma" panose="020B0604030504040204" pitchFamily="34" charset="0"/>
                <a:cs typeface="Tahoma" panose="020B0604030504040204" pitchFamily="34" charset="0"/>
              </a:rPr>
              <a:t>FAST Math</a:t>
            </a:r>
          </a:p>
          <a:p>
            <a:pPr lvl="1">
              <a:buFont typeface="Arial" panose="020B0604020202020204" pitchFamily="34" charset="0"/>
              <a:buChar char="•"/>
            </a:pPr>
            <a:r>
              <a:rPr lang="en-US" sz="2400" dirty="0">
                <a:latin typeface="Calisto MT" panose="02040603050505030304" pitchFamily="18" charset="0"/>
                <a:ea typeface="Tahoma" panose="020B0604030504040204" pitchFamily="34" charset="0"/>
                <a:cs typeface="Tahoma" panose="020B0604030504040204" pitchFamily="34" charset="0"/>
              </a:rPr>
              <a:t>Grades 5 &amp; 8 Statewide Science</a:t>
            </a:r>
          </a:p>
          <a:p>
            <a:pPr lvl="1">
              <a:buFont typeface="Arial" panose="020B0604020202020204" pitchFamily="34" charset="0"/>
              <a:buChar char="•"/>
            </a:pPr>
            <a:r>
              <a:rPr lang="en-US" sz="2400" dirty="0">
                <a:latin typeface="Calisto MT" panose="02040603050505030304" pitchFamily="18" charset="0"/>
                <a:ea typeface="Tahoma" panose="020B0604030504040204" pitchFamily="34" charset="0"/>
                <a:cs typeface="Tahoma" panose="020B0604030504040204" pitchFamily="34" charset="0"/>
              </a:rPr>
              <a:t>FAST ELA Reading Retake</a:t>
            </a:r>
          </a:p>
          <a:p>
            <a:pPr lvl="1">
              <a:buFont typeface="Arial" panose="020B0604020202020204" pitchFamily="34" charset="0"/>
              <a:buChar char="•"/>
            </a:pPr>
            <a:r>
              <a:rPr lang="en-US" sz="2400" dirty="0">
                <a:latin typeface="Calisto MT" panose="02040603050505030304" pitchFamily="18" charset="0"/>
                <a:ea typeface="Tahoma" panose="020B0604030504040204" pitchFamily="34" charset="0"/>
                <a:cs typeface="Tahoma" panose="020B0604030504040204" pitchFamily="34" charset="0"/>
              </a:rPr>
              <a:t>B.E.S.T. </a:t>
            </a:r>
            <a:r>
              <a:rPr lang="en-US" sz="2400" dirty="0" err="1">
                <a:latin typeface="Calisto MT" panose="02040603050505030304" pitchFamily="18" charset="0"/>
                <a:ea typeface="Tahoma" panose="020B0604030504040204" pitchFamily="34" charset="0"/>
                <a:cs typeface="Tahoma" panose="020B0604030504040204" pitchFamily="34" charset="0"/>
              </a:rPr>
              <a:t>Alg</a:t>
            </a:r>
            <a:r>
              <a:rPr lang="en-US" sz="2400" dirty="0">
                <a:latin typeface="Calisto MT" panose="02040603050505030304" pitchFamily="18" charset="0"/>
                <a:ea typeface="Tahoma" panose="020B0604030504040204" pitchFamily="34" charset="0"/>
                <a:cs typeface="Tahoma" panose="020B0604030504040204" pitchFamily="34" charset="0"/>
              </a:rPr>
              <a:t> 1 EOC</a:t>
            </a:r>
          </a:p>
          <a:p>
            <a:pPr lvl="1">
              <a:buFont typeface="Arial" panose="020B0604020202020204" pitchFamily="34" charset="0"/>
              <a:buChar char="•"/>
            </a:pPr>
            <a:r>
              <a:rPr lang="en-US" sz="2400" dirty="0">
                <a:latin typeface="Calisto MT" panose="02040603050505030304" pitchFamily="18" charset="0"/>
                <a:ea typeface="Tahoma" panose="020B0604030504040204" pitchFamily="34" charset="0"/>
                <a:cs typeface="Tahoma" panose="020B0604030504040204" pitchFamily="34" charset="0"/>
              </a:rPr>
              <a:t>B.E.S.T. Geometry EOC</a:t>
            </a:r>
          </a:p>
          <a:p>
            <a:pPr lvl="1">
              <a:buFont typeface="Arial" panose="020B0604020202020204" pitchFamily="34" charset="0"/>
              <a:buChar char="•"/>
            </a:pPr>
            <a:r>
              <a:rPr lang="en-US" sz="2400" dirty="0">
                <a:latin typeface="Calisto MT" panose="02040603050505030304" pitchFamily="18" charset="0"/>
                <a:ea typeface="Tahoma" panose="020B0604030504040204" pitchFamily="34" charset="0"/>
                <a:cs typeface="Tahoma" panose="020B0604030504040204" pitchFamily="34" charset="0"/>
              </a:rPr>
              <a:t>Biology 1 EOC</a:t>
            </a:r>
          </a:p>
          <a:p>
            <a:pPr lvl="1">
              <a:buFont typeface="Arial" panose="020B0604020202020204" pitchFamily="34" charset="0"/>
              <a:buChar char="•"/>
            </a:pPr>
            <a:r>
              <a:rPr lang="en-US" sz="2400" dirty="0">
                <a:latin typeface="Calisto MT" panose="02040603050505030304" pitchFamily="18" charset="0"/>
                <a:ea typeface="Tahoma" panose="020B0604030504040204" pitchFamily="34" charset="0"/>
                <a:cs typeface="Tahoma" panose="020B0604030504040204" pitchFamily="34" charset="0"/>
              </a:rPr>
              <a:t>Civics EOC</a:t>
            </a:r>
          </a:p>
          <a:p>
            <a:pPr lvl="1">
              <a:buFont typeface="Arial" panose="020B0604020202020204" pitchFamily="34" charset="0"/>
              <a:buChar char="•"/>
            </a:pPr>
            <a:r>
              <a:rPr lang="en-US" sz="2400" dirty="0">
                <a:latin typeface="Calisto MT" panose="02040603050505030304" pitchFamily="18" charset="0"/>
                <a:ea typeface="Tahoma" panose="020B0604030504040204" pitchFamily="34" charset="0"/>
                <a:cs typeface="Tahoma" panose="020B0604030504040204" pitchFamily="34" charset="0"/>
              </a:rPr>
              <a:t>US History EOC</a:t>
            </a:r>
          </a:p>
          <a:p>
            <a:pPr lvl="1">
              <a:buFont typeface="Arial" panose="020B0604020202020204" pitchFamily="34" charset="0"/>
              <a:buChar char="•"/>
            </a:pPr>
            <a:r>
              <a:rPr lang="en-US" sz="2400" dirty="0">
                <a:latin typeface="Calisto MT" panose="02040603050505030304" pitchFamily="18" charset="0"/>
                <a:ea typeface="Tahoma" panose="020B0604030504040204" pitchFamily="34" charset="0"/>
                <a:cs typeface="Tahoma" panose="020B0604030504040204" pitchFamily="34" charset="0"/>
              </a:rPr>
              <a:t>FCLE</a:t>
            </a:r>
          </a:p>
          <a:p>
            <a:endParaRPr lang="en-US" dirty="0"/>
          </a:p>
        </p:txBody>
      </p:sp>
      <p:sp>
        <p:nvSpPr>
          <p:cNvPr id="4" name="Slide Number Placeholder 3">
            <a:extLst>
              <a:ext uri="{FF2B5EF4-FFF2-40B4-BE49-F238E27FC236}">
                <a16:creationId xmlns:a16="http://schemas.microsoft.com/office/drawing/2014/main" id="{BB8F1790-52AC-45ED-8176-275CA7F2BA76}"/>
              </a:ext>
            </a:extLst>
          </p:cNvPr>
          <p:cNvSpPr>
            <a:spLocks noGrp="1"/>
          </p:cNvSpPr>
          <p:nvPr>
            <p:ph type="sldNum" sz="quarter" idx="12"/>
          </p:nvPr>
        </p:nvSpPr>
        <p:spPr/>
        <p:txBody>
          <a:bodyPr/>
          <a:lstStyle/>
          <a:p>
            <a:fld id="{60F88D64-766A-45C3-93FE-3E1D3068B07A}" type="slidenum">
              <a:rPr lang="en-US" smtClean="0"/>
              <a:t>6</a:t>
            </a:fld>
            <a:endParaRPr lang="en-US" dirty="0"/>
          </a:p>
        </p:txBody>
      </p:sp>
    </p:spTree>
    <p:extLst>
      <p:ext uri="{BB962C8B-B14F-4D97-AF65-F5344CB8AC3E}">
        <p14:creationId xmlns:p14="http://schemas.microsoft.com/office/powerpoint/2010/main" val="42932426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06595-476F-4D2C-B161-88CD61DFA35B}"/>
              </a:ext>
            </a:extLst>
          </p:cNvPr>
          <p:cNvSpPr>
            <a:spLocks noGrp="1"/>
          </p:cNvSpPr>
          <p:nvPr>
            <p:ph type="title"/>
          </p:nvPr>
        </p:nvSpPr>
        <p:spPr/>
        <p:txBody>
          <a:bodyPr>
            <a:normAutofit fontScale="90000"/>
          </a:bodyPr>
          <a:lstStyle/>
          <a:p>
            <a:r>
              <a:rPr lang="en-US" dirty="0">
                <a:latin typeface="Calisto MT" panose="02040603050505030304" pitchFamily="18" charset="0"/>
              </a:rPr>
              <a:t>Prepare Materials – Not to Be Scored</a:t>
            </a:r>
          </a:p>
        </p:txBody>
      </p:sp>
      <p:sp>
        <p:nvSpPr>
          <p:cNvPr id="3" name="Content Placeholder 2">
            <a:extLst>
              <a:ext uri="{FF2B5EF4-FFF2-40B4-BE49-F238E27FC236}">
                <a16:creationId xmlns:a16="http://schemas.microsoft.com/office/drawing/2014/main" id="{5B5C335B-ECE9-480F-903D-2E59B08E1200}"/>
              </a:ext>
            </a:extLst>
          </p:cNvPr>
          <p:cNvSpPr>
            <a:spLocks noGrp="1"/>
          </p:cNvSpPr>
          <p:nvPr>
            <p:ph idx="1"/>
          </p:nvPr>
        </p:nvSpPr>
        <p:spPr>
          <a:xfrm>
            <a:off x="228600" y="1752601"/>
            <a:ext cx="8737092" cy="1219199"/>
          </a:xfrm>
        </p:spPr>
        <p:txBody>
          <a:bodyPr/>
          <a:lstStyle/>
          <a:p>
            <a:r>
              <a:rPr lang="en-US" dirty="0">
                <a:latin typeface="Calisto MT" panose="02040603050505030304" pitchFamily="18" charset="0"/>
                <a:ea typeface="Tahoma" panose="020B0604030504040204" pitchFamily="34" charset="0"/>
                <a:cs typeface="Tahoma" panose="020B0604030504040204" pitchFamily="34" charset="0"/>
              </a:rPr>
              <a:t>Confirm that all scorable tests have been entered into the Data Entry Interface (DEI) for the following subjects:</a:t>
            </a:r>
          </a:p>
        </p:txBody>
      </p:sp>
      <p:sp>
        <p:nvSpPr>
          <p:cNvPr id="4" name="Slide Number Placeholder 3">
            <a:extLst>
              <a:ext uri="{FF2B5EF4-FFF2-40B4-BE49-F238E27FC236}">
                <a16:creationId xmlns:a16="http://schemas.microsoft.com/office/drawing/2014/main" id="{2AC72362-D4D4-42BC-96F2-77BA0BAB6B13}"/>
              </a:ext>
            </a:extLst>
          </p:cNvPr>
          <p:cNvSpPr>
            <a:spLocks noGrp="1"/>
          </p:cNvSpPr>
          <p:nvPr>
            <p:ph type="sldNum" sz="quarter" idx="12"/>
          </p:nvPr>
        </p:nvSpPr>
        <p:spPr/>
        <p:txBody>
          <a:bodyPr/>
          <a:lstStyle/>
          <a:p>
            <a:fld id="{60F88D64-766A-45C3-93FE-3E1D3068B07A}" type="slidenum">
              <a:rPr lang="en-US" smtClean="0"/>
              <a:t>7</a:t>
            </a:fld>
            <a:endParaRPr lang="en-US" dirty="0"/>
          </a:p>
        </p:txBody>
      </p:sp>
      <p:sp>
        <p:nvSpPr>
          <p:cNvPr id="5" name="TextBox 4">
            <a:extLst>
              <a:ext uri="{FF2B5EF4-FFF2-40B4-BE49-F238E27FC236}">
                <a16:creationId xmlns:a16="http://schemas.microsoft.com/office/drawing/2014/main" id="{D365F059-45E1-4F00-A5E3-073128F16629}"/>
              </a:ext>
            </a:extLst>
          </p:cNvPr>
          <p:cNvSpPr txBox="1"/>
          <p:nvPr/>
        </p:nvSpPr>
        <p:spPr>
          <a:xfrm>
            <a:off x="533400" y="3064638"/>
            <a:ext cx="8432292" cy="2862322"/>
          </a:xfrm>
          <a:prstGeom prst="rect">
            <a:avLst/>
          </a:prstGeom>
          <a:noFill/>
        </p:spPr>
        <p:txBody>
          <a:bodyPr wrap="square" numCol="2" rtlCol="0">
            <a:spAutoFit/>
          </a:bodyPr>
          <a:lstStyle/>
          <a:p>
            <a:pPr marL="742950" lvl="1" indent="-285750">
              <a:buFont typeface="Arial" panose="020B0604020202020204" pitchFamily="34" charset="0"/>
              <a:buChar char="•"/>
            </a:pPr>
            <a:r>
              <a:rPr lang="en-US" dirty="0">
                <a:latin typeface="Calisto MT" panose="02040603050505030304" pitchFamily="18" charset="0"/>
                <a:ea typeface="Tahoma" panose="020B0604030504040204" pitchFamily="34" charset="0"/>
                <a:cs typeface="Tahoma" panose="020B0604030504040204" pitchFamily="34" charset="0"/>
              </a:rPr>
              <a:t>FAST ELA Reading</a:t>
            </a:r>
          </a:p>
          <a:p>
            <a:pPr marL="742950" lvl="1" indent="-285750">
              <a:buFont typeface="Arial" panose="020B0604020202020204" pitchFamily="34" charset="0"/>
              <a:buChar char="•"/>
            </a:pPr>
            <a:r>
              <a:rPr lang="en-US" dirty="0">
                <a:latin typeface="Calisto MT" panose="02040603050505030304" pitchFamily="18" charset="0"/>
                <a:ea typeface="Tahoma" panose="020B0604030504040204" pitchFamily="34" charset="0"/>
                <a:cs typeface="Tahoma" panose="020B0604030504040204" pitchFamily="34" charset="0"/>
              </a:rPr>
              <a:t>FAST Math</a:t>
            </a:r>
          </a:p>
          <a:p>
            <a:pPr marL="742950" lvl="1" indent="-285750">
              <a:buFont typeface="Arial" panose="020B0604020202020204" pitchFamily="34" charset="0"/>
              <a:buChar char="•"/>
            </a:pPr>
            <a:r>
              <a:rPr lang="en-US" dirty="0">
                <a:latin typeface="Calisto MT" panose="02040603050505030304" pitchFamily="18" charset="0"/>
                <a:ea typeface="Tahoma" panose="020B0604030504040204" pitchFamily="34" charset="0"/>
                <a:cs typeface="Tahoma" panose="020B0604030504040204" pitchFamily="34" charset="0"/>
              </a:rPr>
              <a:t>Grades 5 &amp; 8 Statewide Science</a:t>
            </a:r>
          </a:p>
          <a:p>
            <a:pPr marL="742950" lvl="1" indent="-285750">
              <a:buFont typeface="Arial" panose="020B0604020202020204" pitchFamily="34" charset="0"/>
              <a:buChar char="•"/>
            </a:pPr>
            <a:r>
              <a:rPr lang="en-US" dirty="0">
                <a:latin typeface="Calisto MT" panose="02040603050505030304" pitchFamily="18" charset="0"/>
                <a:ea typeface="Tahoma" panose="020B0604030504040204" pitchFamily="34" charset="0"/>
                <a:cs typeface="Tahoma" panose="020B0604030504040204" pitchFamily="34" charset="0"/>
              </a:rPr>
              <a:t>FAST ELA Reading Retake</a:t>
            </a:r>
          </a:p>
          <a:p>
            <a:pPr marL="742950" lvl="1" indent="-285750">
              <a:buFont typeface="Arial" panose="020B0604020202020204" pitchFamily="34" charset="0"/>
              <a:buChar char="•"/>
            </a:pPr>
            <a:r>
              <a:rPr lang="en-US" dirty="0">
                <a:latin typeface="Calisto MT" panose="02040603050505030304" pitchFamily="18" charset="0"/>
                <a:ea typeface="Tahoma" panose="020B0604030504040204" pitchFamily="34" charset="0"/>
                <a:cs typeface="Tahoma" panose="020B0604030504040204" pitchFamily="34" charset="0"/>
              </a:rPr>
              <a:t>BEST </a:t>
            </a:r>
            <a:r>
              <a:rPr lang="en-US" dirty="0" err="1">
                <a:latin typeface="Calisto MT" panose="02040603050505030304" pitchFamily="18" charset="0"/>
                <a:ea typeface="Tahoma" panose="020B0604030504040204" pitchFamily="34" charset="0"/>
                <a:cs typeface="Tahoma" panose="020B0604030504040204" pitchFamily="34" charset="0"/>
              </a:rPr>
              <a:t>Alg</a:t>
            </a:r>
            <a:r>
              <a:rPr lang="en-US" dirty="0">
                <a:latin typeface="Calisto MT" panose="02040603050505030304" pitchFamily="18" charset="0"/>
                <a:ea typeface="Tahoma" panose="020B0604030504040204" pitchFamily="34" charset="0"/>
                <a:cs typeface="Tahoma" panose="020B0604030504040204" pitchFamily="34" charset="0"/>
              </a:rPr>
              <a:t> 1 EOC</a:t>
            </a:r>
          </a:p>
          <a:p>
            <a:pPr marL="742950" lvl="1" indent="-285750">
              <a:buFont typeface="Arial" panose="020B0604020202020204" pitchFamily="34" charset="0"/>
              <a:buChar char="•"/>
            </a:pPr>
            <a:r>
              <a:rPr lang="en-US" dirty="0">
                <a:latin typeface="Calisto MT" panose="02040603050505030304" pitchFamily="18" charset="0"/>
                <a:ea typeface="Tahoma" panose="020B0604030504040204" pitchFamily="34" charset="0"/>
                <a:cs typeface="Tahoma" panose="020B0604030504040204" pitchFamily="34" charset="0"/>
              </a:rPr>
              <a:t>BEST Geometry EOC</a:t>
            </a:r>
          </a:p>
          <a:p>
            <a:pPr marL="742950" lvl="1" indent="-285750">
              <a:buFont typeface="Arial" panose="020B0604020202020204" pitchFamily="34" charset="0"/>
              <a:buChar char="•"/>
            </a:pPr>
            <a:r>
              <a:rPr lang="en-US" dirty="0">
                <a:latin typeface="Calisto MT" panose="02040603050505030304" pitchFamily="18" charset="0"/>
                <a:ea typeface="Tahoma" panose="020B0604030504040204" pitchFamily="34" charset="0"/>
                <a:cs typeface="Tahoma" panose="020B0604030504040204" pitchFamily="34" charset="0"/>
              </a:rPr>
              <a:t>Biology 1 EOC</a:t>
            </a:r>
          </a:p>
          <a:p>
            <a:pPr marL="742950" lvl="1" indent="-285750">
              <a:buFont typeface="Arial" panose="020B0604020202020204" pitchFamily="34" charset="0"/>
              <a:buChar char="•"/>
            </a:pPr>
            <a:r>
              <a:rPr lang="en-US" dirty="0">
                <a:latin typeface="Calisto MT" panose="02040603050505030304" pitchFamily="18" charset="0"/>
                <a:ea typeface="Tahoma" panose="020B0604030504040204" pitchFamily="34" charset="0"/>
                <a:cs typeface="Tahoma" panose="020B0604030504040204" pitchFamily="34" charset="0"/>
              </a:rPr>
              <a:t>Civics EOC</a:t>
            </a:r>
          </a:p>
          <a:p>
            <a:pPr marL="742950" lvl="1" indent="-285750">
              <a:buFont typeface="Arial" panose="020B0604020202020204" pitchFamily="34" charset="0"/>
              <a:buChar char="•"/>
            </a:pPr>
            <a:r>
              <a:rPr lang="en-US" dirty="0">
                <a:latin typeface="Calisto MT" panose="02040603050505030304" pitchFamily="18" charset="0"/>
                <a:ea typeface="Tahoma" panose="020B0604030504040204" pitchFamily="34" charset="0"/>
                <a:cs typeface="Tahoma" panose="020B0604030504040204" pitchFamily="34" charset="0"/>
              </a:rPr>
              <a:t>US History EOC</a:t>
            </a:r>
          </a:p>
          <a:p>
            <a:pPr marL="742950" lvl="1" indent="-285750">
              <a:buFont typeface="Arial" panose="020B0604020202020204" pitchFamily="34" charset="0"/>
              <a:buChar char="•"/>
            </a:pPr>
            <a:r>
              <a:rPr lang="en-US" dirty="0">
                <a:latin typeface="Calisto MT" panose="02040603050505030304" pitchFamily="18" charset="0"/>
                <a:ea typeface="Tahoma" panose="020B0604030504040204" pitchFamily="34" charset="0"/>
                <a:cs typeface="Tahoma" panose="020B0604030504040204" pitchFamily="34" charset="0"/>
              </a:rPr>
              <a:t>FCLE</a:t>
            </a:r>
          </a:p>
        </p:txBody>
      </p:sp>
    </p:spTree>
    <p:extLst>
      <p:ext uri="{BB962C8B-B14F-4D97-AF65-F5344CB8AC3E}">
        <p14:creationId xmlns:p14="http://schemas.microsoft.com/office/powerpoint/2010/main" val="35518049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737092" cy="1096962"/>
          </a:xfrm>
        </p:spPr>
        <p:txBody>
          <a:bodyPr>
            <a:noAutofit/>
          </a:bodyPr>
          <a:lstStyle/>
          <a:p>
            <a:r>
              <a:rPr lang="en-US" sz="3600" b="1" i="0" u="none" strike="noStrike" baseline="0" dirty="0">
                <a:solidFill>
                  <a:srgbClr val="211D1E"/>
                </a:solidFill>
                <a:latin typeface="Calisto MT" panose="02040603050505030304" pitchFamily="18" charset="0"/>
              </a:rPr>
              <a:t>School Assessment Coordinator Responsibilities and Instructions</a:t>
            </a:r>
            <a:endParaRPr lang="en-US" sz="7200" dirty="0">
              <a:latin typeface="Calisto MT" panose="02040603050505030304" pitchFamily="18" charset="0"/>
            </a:endParaRPr>
          </a:p>
        </p:txBody>
      </p:sp>
      <p:sp>
        <p:nvSpPr>
          <p:cNvPr id="3" name="Content Placeholder 2"/>
          <p:cNvSpPr>
            <a:spLocks noGrp="1"/>
          </p:cNvSpPr>
          <p:nvPr>
            <p:ph idx="1"/>
          </p:nvPr>
        </p:nvSpPr>
        <p:spPr/>
        <p:txBody>
          <a:bodyPr>
            <a:noAutofit/>
          </a:bodyPr>
          <a:lstStyle/>
          <a:p>
            <a:pPr marL="0" indent="0">
              <a:buNone/>
              <a:defRPr/>
            </a:pPr>
            <a:r>
              <a:rPr lang="en-US" sz="2800" b="1" dirty="0">
                <a:latin typeface="Calisto MT" panose="02040603050505030304" pitchFamily="18" charset="0"/>
              </a:rPr>
              <a:t>Enter Student Responses into the DEI</a:t>
            </a:r>
          </a:p>
          <a:p>
            <a:r>
              <a:rPr lang="en-US" sz="2200" b="0" i="0" u="none" strike="noStrike" baseline="0" dirty="0">
                <a:solidFill>
                  <a:srgbClr val="221E1F"/>
                </a:solidFill>
                <a:latin typeface="Calisto MT" panose="02040603050505030304" pitchFamily="18" charset="0"/>
              </a:rPr>
              <a:t>All regular print, large print, and one-item-per-page paper-based assessments must be transcribed by school into the Data Entry Interface (DEI), with the exception of the B.E.S.T. Writing assessment which are not entered into the DEI. These materials are transcribed into regular print documents and returned to DRC for scoring. </a:t>
            </a:r>
          </a:p>
          <a:p>
            <a:r>
              <a:rPr lang="en-US" sz="2200" b="0" i="0" u="none" strike="noStrike" baseline="0" dirty="0">
                <a:solidFill>
                  <a:srgbClr val="221E1F"/>
                </a:solidFill>
                <a:latin typeface="Calisto MT" panose="02040603050505030304" pitchFamily="18" charset="0"/>
              </a:rPr>
              <a:t>Braille materials can be entered into the DEI locally or returned to DRC or Pearson for transcription and DEI entry, except for Braille B.E.S.T. Writing assessments which are not entered into the DEI and must be returned to DRC for transcription and scoring. </a:t>
            </a:r>
          </a:p>
          <a:p>
            <a:r>
              <a:rPr lang="en-US" sz="2200" b="1" i="0" u="none" strike="noStrike" baseline="0" dirty="0">
                <a:solidFill>
                  <a:srgbClr val="221E1F"/>
                </a:solidFill>
                <a:latin typeface="Calisto MT" panose="02040603050505030304" pitchFamily="18" charset="0"/>
              </a:rPr>
              <a:t>Any test and response books returned to DRC without being first recorded into the DEI will not be scored. </a:t>
            </a:r>
            <a:r>
              <a:rPr lang="en-US" sz="2200" b="0" i="0" u="none" strike="noStrike" baseline="0" dirty="0">
                <a:solidFill>
                  <a:srgbClr val="221E1F"/>
                </a:solidFill>
                <a:latin typeface="Calisto MT" panose="02040603050505030304" pitchFamily="18" charset="0"/>
              </a:rPr>
              <a:t>More information about the DEI can be found in the </a:t>
            </a:r>
            <a:r>
              <a:rPr lang="en-US" sz="2200" b="0" i="1" u="sng" strike="noStrike" baseline="0" dirty="0">
                <a:solidFill>
                  <a:srgbClr val="205D9F"/>
                </a:solidFill>
                <a:latin typeface="Calisto MT" panose="02040603050505030304" pitchFamily="18" charset="0"/>
                <a:hlinkClick r:id="rId2" action="ppaction://hlinkfile"/>
              </a:rPr>
              <a:t>DEI User Guide</a:t>
            </a:r>
            <a:r>
              <a:rPr lang="en-US" sz="2200" b="0" i="0" u="none" strike="noStrike" baseline="0" dirty="0">
                <a:solidFill>
                  <a:srgbClr val="221E1F"/>
                </a:solidFill>
                <a:latin typeface="Calisto MT" panose="02040603050505030304" pitchFamily="18" charset="0"/>
              </a:rPr>
              <a:t>. </a:t>
            </a:r>
          </a:p>
        </p:txBody>
      </p:sp>
      <p:sp>
        <p:nvSpPr>
          <p:cNvPr id="4" name="Slide Number Placeholder 3"/>
          <p:cNvSpPr>
            <a:spLocks noGrp="1"/>
          </p:cNvSpPr>
          <p:nvPr>
            <p:ph type="sldNum" sz="quarter" idx="12"/>
          </p:nvPr>
        </p:nvSpPr>
        <p:spPr/>
        <p:txBody>
          <a:bodyPr/>
          <a:lstStyle/>
          <a:p>
            <a:fld id="{60F88D64-766A-45C3-93FE-3E1D3068B07A}" type="slidenum">
              <a:rPr lang="en-US" smtClean="0"/>
              <a:t>8</a:t>
            </a:fld>
            <a:endParaRPr lang="en-US" dirty="0"/>
          </a:p>
        </p:txBody>
      </p:sp>
    </p:spTree>
    <p:extLst>
      <p:ext uri="{BB962C8B-B14F-4D97-AF65-F5344CB8AC3E}">
        <p14:creationId xmlns:p14="http://schemas.microsoft.com/office/powerpoint/2010/main" val="2108049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737092" cy="1096962"/>
          </a:xfrm>
        </p:spPr>
        <p:txBody>
          <a:bodyPr>
            <a:noAutofit/>
          </a:bodyPr>
          <a:lstStyle/>
          <a:p>
            <a:r>
              <a:rPr lang="en-US" sz="3600" b="1" i="0" u="none" strike="noStrike" baseline="0" dirty="0">
                <a:solidFill>
                  <a:srgbClr val="211D1E"/>
                </a:solidFill>
                <a:latin typeface="Calisto MT" panose="02040603050505030304" pitchFamily="18" charset="0"/>
              </a:rPr>
              <a:t>School Assessment Coordinator Responsibilities and Instructions</a:t>
            </a:r>
            <a:endParaRPr lang="en-US" sz="3600" dirty="0">
              <a:latin typeface="Calisto MT" panose="02040603050505030304" pitchFamily="18" charset="0"/>
            </a:endParaRPr>
          </a:p>
        </p:txBody>
      </p:sp>
      <p:sp>
        <p:nvSpPr>
          <p:cNvPr id="3" name="Content Placeholder 2"/>
          <p:cNvSpPr>
            <a:spLocks noGrp="1"/>
          </p:cNvSpPr>
          <p:nvPr>
            <p:ph idx="1"/>
          </p:nvPr>
        </p:nvSpPr>
        <p:spPr/>
        <p:txBody>
          <a:bodyPr>
            <a:noAutofit/>
          </a:bodyPr>
          <a:lstStyle/>
          <a:p>
            <a:pPr marL="0" indent="0">
              <a:buNone/>
              <a:defRPr/>
            </a:pPr>
            <a:r>
              <a:rPr lang="en-US" sz="2800" b="1" dirty="0">
                <a:latin typeface="Calisto MT" panose="02040603050505030304" pitchFamily="18" charset="0"/>
              </a:rPr>
              <a:t>Invalidated DEI Tests</a:t>
            </a:r>
          </a:p>
          <a:p>
            <a:r>
              <a:rPr lang="en-US" sz="2400" b="0" i="0" u="none" strike="noStrike" baseline="0" dirty="0">
                <a:solidFill>
                  <a:srgbClr val="221E1F"/>
                </a:solidFill>
                <a:latin typeface="Calisto MT" panose="02040603050505030304" pitchFamily="18" charset="0"/>
              </a:rPr>
              <a:t>If a paper-based FAST, Statewide Science, FCLE, or EOC test needs to be invalidated, it should be entered into the DEI.</a:t>
            </a:r>
          </a:p>
          <a:p>
            <a:r>
              <a:rPr lang="en-US" sz="2400" b="0" i="0" u="none" strike="noStrike" baseline="0" dirty="0">
                <a:solidFill>
                  <a:srgbClr val="221E1F"/>
                </a:solidFill>
                <a:latin typeface="Calisto MT" panose="02040603050505030304" pitchFamily="18" charset="0"/>
              </a:rPr>
              <a:t>Then follow the instructions for invalidating a CBT test in the </a:t>
            </a:r>
            <a:r>
              <a:rPr lang="en-US" sz="2400" b="0" i="1" u="sng" strike="noStrike" baseline="0" dirty="0">
                <a:solidFill>
                  <a:srgbClr val="205D9F"/>
                </a:solidFill>
                <a:latin typeface="Calisto MT" panose="02040603050505030304" pitchFamily="18" charset="0"/>
                <a:hlinkClick r:id="rId2" action="ppaction://hlinkfile"/>
              </a:rPr>
              <a:t>TIDE User Guide</a:t>
            </a:r>
            <a:r>
              <a:rPr lang="en-US" sz="2400" b="0" i="0" u="none" strike="noStrike" baseline="0" dirty="0">
                <a:solidFill>
                  <a:srgbClr val="221E1F"/>
                </a:solidFill>
                <a:latin typeface="Calisto MT" panose="02040603050505030304" pitchFamily="18" charset="0"/>
              </a:rPr>
              <a:t>. Invalidations must be entered in TIDE </a:t>
            </a:r>
            <a:r>
              <a:rPr lang="en-US" sz="2400" b="0" i="0" u="none" strike="noStrike" baseline="0" dirty="0">
                <a:solidFill>
                  <a:srgbClr val="FF0000"/>
                </a:solidFill>
                <a:latin typeface="Calisto MT" panose="02040603050505030304" pitchFamily="18" charset="0"/>
              </a:rPr>
              <a:t>by the last day of the test administration window. </a:t>
            </a:r>
          </a:p>
          <a:p>
            <a:pPr marL="0" lvl="2" indent="0">
              <a:buNone/>
            </a:pPr>
            <a:r>
              <a:rPr lang="en-US" sz="2800" b="1" dirty="0">
                <a:latin typeface="Calisto MT" panose="02040603050505030304" pitchFamily="18" charset="0"/>
              </a:rPr>
              <a:t>Prepare Materials for Return</a:t>
            </a:r>
          </a:p>
          <a:p>
            <a:pPr marL="285750" lvl="2" indent="-285750"/>
            <a:r>
              <a:rPr lang="en-US" b="0" i="0" u="none" strike="noStrike" baseline="0" dirty="0">
                <a:solidFill>
                  <a:srgbClr val="221E1F"/>
                </a:solidFill>
                <a:latin typeface="Calisto MT" panose="02040603050505030304" pitchFamily="18" charset="0"/>
              </a:rPr>
              <a:t>Follow instructions from your district assessment coordinator regarding the return of secure materials. </a:t>
            </a:r>
            <a:r>
              <a:rPr lang="en-US" b="0" i="0" u="none" strike="noStrike" baseline="0" dirty="0">
                <a:latin typeface="Calisto MT" panose="02040603050505030304" pitchFamily="18" charset="0"/>
              </a:rPr>
              <a:t>Reference Appendix A </a:t>
            </a:r>
            <a:r>
              <a:rPr lang="en-US" b="0" i="0" u="none" strike="noStrike" baseline="0" dirty="0">
                <a:solidFill>
                  <a:srgbClr val="221E1F"/>
                </a:solidFill>
                <a:latin typeface="Calisto MT" panose="02040603050505030304" pitchFamily="18" charset="0"/>
              </a:rPr>
              <a:t>as needed. </a:t>
            </a:r>
            <a:endParaRPr lang="en-US" sz="3200" dirty="0">
              <a:latin typeface="Calisto MT" panose="02040603050505030304" pitchFamily="18" charset="0"/>
            </a:endParaRPr>
          </a:p>
        </p:txBody>
      </p:sp>
      <p:sp>
        <p:nvSpPr>
          <p:cNvPr id="4" name="Slide Number Placeholder 3"/>
          <p:cNvSpPr>
            <a:spLocks noGrp="1"/>
          </p:cNvSpPr>
          <p:nvPr>
            <p:ph type="sldNum" sz="quarter" idx="12"/>
          </p:nvPr>
        </p:nvSpPr>
        <p:spPr/>
        <p:txBody>
          <a:bodyPr/>
          <a:lstStyle/>
          <a:p>
            <a:fld id="{60F88D64-766A-45C3-93FE-3E1D3068B07A}" type="slidenum">
              <a:rPr lang="en-US" smtClean="0"/>
              <a:t>9</a:t>
            </a:fld>
            <a:endParaRPr lang="en-US" dirty="0"/>
          </a:p>
        </p:txBody>
      </p:sp>
    </p:spTree>
    <p:extLst>
      <p:ext uri="{BB962C8B-B14F-4D97-AF65-F5344CB8AC3E}">
        <p14:creationId xmlns:p14="http://schemas.microsoft.com/office/powerpoint/2010/main" val="1127102920"/>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0070C0"/>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49700</TotalTime>
  <Words>1752</Words>
  <Application>Microsoft Office PowerPoint</Application>
  <PresentationFormat>On-screen Show (4:3)</PresentationFormat>
  <Paragraphs>194</Paragraphs>
  <Slides>31</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31</vt:i4>
      </vt:variant>
    </vt:vector>
  </HeadingPairs>
  <TitlesOfParts>
    <vt:vector size="40" baseType="lpstr">
      <vt:lpstr>Arial</vt:lpstr>
      <vt:lpstr>Calibri</vt:lpstr>
      <vt:lpstr>Calisto MT</vt:lpstr>
      <vt:lpstr>Cambria</vt:lpstr>
      <vt:lpstr>Courier New</vt:lpstr>
      <vt:lpstr>Ink Free</vt:lpstr>
      <vt:lpstr>Tahoma</vt:lpstr>
      <vt:lpstr>Wingdings</vt:lpstr>
      <vt:lpstr>Office Theme</vt:lpstr>
      <vt:lpstr>2024–2025 Statewide Assessments </vt:lpstr>
      <vt:lpstr>Overview</vt:lpstr>
      <vt:lpstr>Appendix A: Paper-Based Materials Return Instructions</vt:lpstr>
      <vt:lpstr>Reminders</vt:lpstr>
      <vt:lpstr>School Assessment Coordinator Responsibilities and Instructions</vt:lpstr>
      <vt:lpstr>Not To Be Scored Paper</vt:lpstr>
      <vt:lpstr>Prepare Materials – Not to Be Scored</vt:lpstr>
      <vt:lpstr>School Assessment Coordinator Responsibilities and Instructions</vt:lpstr>
      <vt:lpstr>School Assessment Coordinator Responsibilities and Instructions</vt:lpstr>
      <vt:lpstr>To Be Scored Paper</vt:lpstr>
      <vt:lpstr>Prepare Materials – To Be Scored PBT</vt:lpstr>
      <vt:lpstr>DNS Bubble - PBT</vt:lpstr>
      <vt:lpstr>Packing Materials</vt:lpstr>
      <vt:lpstr>Packing Materials</vt:lpstr>
      <vt:lpstr>UPS Return – DRC/Pearson</vt:lpstr>
      <vt:lpstr>DRC</vt:lpstr>
      <vt:lpstr>DRC</vt:lpstr>
      <vt:lpstr>DRC</vt:lpstr>
      <vt:lpstr>Pearson</vt:lpstr>
      <vt:lpstr>Pearson</vt:lpstr>
      <vt:lpstr>UPS Labels – DRC/Pearson</vt:lpstr>
      <vt:lpstr>UPS Return – DRC/Pearson</vt:lpstr>
      <vt:lpstr>UPS Pick Up</vt:lpstr>
      <vt:lpstr>School Assessment Coordinator Responsibilities and Instructions</vt:lpstr>
      <vt:lpstr>District Coordinator Box/Security Envelope</vt:lpstr>
      <vt:lpstr>District Coordinator Box</vt:lpstr>
      <vt:lpstr>DC Box (6 month materials)</vt:lpstr>
      <vt:lpstr>Security Box/Envelope (5 Year Materials)</vt:lpstr>
      <vt:lpstr>Security Envelope</vt:lpstr>
      <vt:lpstr>Questions</vt:lpstr>
      <vt:lpstr>PowerPoint Presentation</vt:lpstr>
    </vt:vector>
  </TitlesOfParts>
  <Company>Florida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Winter 2014–2015 Florida Standards Assessments English Language Arts Writing Field Test</dc:title>
  <dc:creator>Stephens, Rebecca</dc:creator>
  <cp:lastModifiedBy>Heather Rykard</cp:lastModifiedBy>
  <cp:revision>1651</cp:revision>
  <cp:lastPrinted>2024-02-05T16:58:41Z</cp:lastPrinted>
  <dcterms:created xsi:type="dcterms:W3CDTF">2014-12-03T16:33:38Z</dcterms:created>
  <dcterms:modified xsi:type="dcterms:W3CDTF">2025-02-13T17:45:11Z</dcterms:modified>
</cp:coreProperties>
</file>